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bookmarkIdSeed="4">
  <p:sldMasterIdLst>
    <p:sldMasterId id="2147483648" r:id="rId4"/>
  </p:sldMasterIdLst>
  <p:notesMasterIdLst>
    <p:notesMasterId r:id="rId25"/>
  </p:notesMasterIdLst>
  <p:sldIdLst>
    <p:sldId id="272" r:id="rId5"/>
    <p:sldId id="263" r:id="rId6"/>
    <p:sldId id="297" r:id="rId7"/>
    <p:sldId id="302" r:id="rId8"/>
    <p:sldId id="294" r:id="rId9"/>
    <p:sldId id="274" r:id="rId10"/>
    <p:sldId id="275" r:id="rId11"/>
    <p:sldId id="320" r:id="rId12"/>
    <p:sldId id="306" r:id="rId13"/>
    <p:sldId id="321" r:id="rId14"/>
    <p:sldId id="319" r:id="rId15"/>
    <p:sldId id="322" r:id="rId16"/>
    <p:sldId id="323" r:id="rId17"/>
    <p:sldId id="307" r:id="rId18"/>
    <p:sldId id="308" r:id="rId19"/>
    <p:sldId id="314" r:id="rId20"/>
    <p:sldId id="313" r:id="rId21"/>
    <p:sldId id="280" r:id="rId22"/>
    <p:sldId id="325" r:id="rId23"/>
    <p:sldId id="324" r:id="rId24"/>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F184848E-16AE-875E-9601-F7CE23B3CAEB}" name="Lansdowne, Heather [KDA]" initials="LH[" userId="S::heather.lansdowne@kda.ks.gov::0440fcaf-3339-40a4-bc14-6e265bcfb7d9" providerId="AD"/>
</p188:authorLst>
</file>

<file path=ppt/presProps.xml><?xml version="1.0" encoding="utf-8"?>
<p:presentationPr xmlns:a="http://schemas.openxmlformats.org/drawingml/2006/main" xmlns:r="http://schemas.openxmlformats.org/officeDocument/2006/relationships" xmlns:p="http://schemas.openxmlformats.org/presentationml/2006/main">
  <p:clrMru>
    <a:srgbClr val="1E417B"/>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02EE47A-E288-4916-93BF-40CD1422953B}" v="98" dt="2024-09-24T18:53:16.536"/>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732" autoAdjust="0"/>
    <p:restoredTop sz="94660"/>
  </p:normalViewPr>
  <p:slideViewPr>
    <p:cSldViewPr snapToGrid="0">
      <p:cViewPr varScale="1">
        <p:scale>
          <a:sx n="109" d="100"/>
          <a:sy n="109" d="100"/>
        </p:scale>
        <p:origin x="114" y="15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29" Type="http://schemas.openxmlformats.org/officeDocument/2006/relationships/tableStyles" Target="tableStyles.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slide" Target="slides/slide20.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theme" Target="theme/theme1.xml"/><Relationship Id="rId10" Type="http://schemas.openxmlformats.org/officeDocument/2006/relationships/slide" Target="slides/slide6.xml"/><Relationship Id="rId19" Type="http://schemas.openxmlformats.org/officeDocument/2006/relationships/slide" Target="slides/slide15.xml"/><Relationship Id="rId31"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viewProps" Target="viewProps.xml"/><Relationship Id="rId30" Type="http://schemas.microsoft.com/office/2015/10/relationships/revisionInfo" Target="revisionInfo.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6481532-2969-47C9-ABE2-E2F6D1EB7C43}" type="datetimeFigureOut">
              <a:rPr lang="en-US" smtClean="0"/>
              <a:t>10/3/2024</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039BD90-9D53-41B4-93E4-5199C54E4DB0}" type="slidenum">
              <a:rPr lang="en-US" smtClean="0"/>
              <a:t>‹#›</a:t>
            </a:fld>
            <a:endParaRPr lang="en-US"/>
          </a:p>
        </p:txBody>
      </p:sp>
    </p:spTree>
    <p:extLst>
      <p:ext uri="{BB962C8B-B14F-4D97-AF65-F5344CB8AC3E}">
        <p14:creationId xmlns:p14="http://schemas.microsoft.com/office/powerpoint/2010/main" val="19511933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0DBAF9-DBFD-40F5-9860-A2D6A1B2733B}"/>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D36283E6-5C89-40FE-9551-28ACE0A6A138}"/>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5" name="Footer Placeholder 4">
            <a:extLst>
              <a:ext uri="{FF2B5EF4-FFF2-40B4-BE49-F238E27FC236}">
                <a16:creationId xmlns:a16="http://schemas.microsoft.com/office/drawing/2014/main" id="{2324B6D3-AC59-4571-802C-3ABB6715CEB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3D193E9-30EB-4631-8197-7504F46AFD11}"/>
              </a:ext>
            </a:extLst>
          </p:cNvPr>
          <p:cNvSpPr>
            <a:spLocks noGrp="1"/>
          </p:cNvSpPr>
          <p:nvPr>
            <p:ph type="sldNum" sz="quarter" idx="12"/>
          </p:nvPr>
        </p:nvSpPr>
        <p:spPr>
          <a:xfrm>
            <a:off x="838200" y="6356350"/>
            <a:ext cx="2087880" cy="365125"/>
          </a:xfrm>
          <a:prstGeom prst="rect">
            <a:avLst/>
          </a:prstGeom>
        </p:spPr>
        <p:txBody>
          <a:bodyPr/>
          <a:lstStyle>
            <a:lvl1pPr algn="l">
              <a:defRPr/>
            </a:lvl1pPr>
          </a:lstStyle>
          <a:p>
            <a:fld id="{CD84E07C-6A5C-4660-B7D4-F241AE1B3146}" type="slidenum">
              <a:rPr lang="en-US" smtClean="0"/>
              <a:pPr/>
              <a:t>‹#›</a:t>
            </a:fld>
            <a:endParaRPr lang="en-US" dirty="0"/>
          </a:p>
        </p:txBody>
      </p:sp>
    </p:spTree>
    <p:extLst>
      <p:ext uri="{BB962C8B-B14F-4D97-AF65-F5344CB8AC3E}">
        <p14:creationId xmlns:p14="http://schemas.microsoft.com/office/powerpoint/2010/main" val="351484542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DE0978-4EFF-461C-A8B5-0F8A457DFECB}"/>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ADA9B9FB-A9EB-47F4-87C7-59480D94C71D}"/>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407FA96-C076-4003-894B-EFCC328135D0}"/>
              </a:ext>
            </a:extLst>
          </p:cNvPr>
          <p:cNvSpPr>
            <a:spLocks noGrp="1"/>
          </p:cNvSpPr>
          <p:nvPr>
            <p:ph type="dt" sz="half" idx="10"/>
          </p:nvPr>
        </p:nvSpPr>
        <p:spPr>
          <a:xfrm>
            <a:off x="838200" y="6356350"/>
            <a:ext cx="2743200" cy="365125"/>
          </a:xfrm>
          <a:prstGeom prst="rect">
            <a:avLst/>
          </a:prstGeom>
        </p:spPr>
        <p:txBody>
          <a:bodyPr/>
          <a:lstStyle/>
          <a:p>
            <a:fld id="{515148C5-B91A-47A8-8742-452FB59FD721}" type="datetime1">
              <a:rPr lang="en-US" smtClean="0"/>
              <a:t>10/3/2024</a:t>
            </a:fld>
            <a:endParaRPr lang="en-US"/>
          </a:p>
        </p:txBody>
      </p:sp>
      <p:sp>
        <p:nvSpPr>
          <p:cNvPr id="5" name="Footer Placeholder 4">
            <a:extLst>
              <a:ext uri="{FF2B5EF4-FFF2-40B4-BE49-F238E27FC236}">
                <a16:creationId xmlns:a16="http://schemas.microsoft.com/office/drawing/2014/main" id="{92AFF5DD-8C78-4D59-8426-7A43CB4DD56C}"/>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400ABAC-893F-4A1A-B349-8498C65FA866}"/>
              </a:ext>
            </a:extLst>
          </p:cNvPr>
          <p:cNvSpPr>
            <a:spLocks noGrp="1"/>
          </p:cNvSpPr>
          <p:nvPr>
            <p:ph type="sldNum" sz="quarter" idx="12"/>
          </p:nvPr>
        </p:nvSpPr>
        <p:spPr>
          <a:xfrm>
            <a:off x="838200" y="6356350"/>
            <a:ext cx="2743200" cy="365125"/>
          </a:xfrm>
          <a:prstGeom prst="rect">
            <a:avLst/>
          </a:prstGeom>
        </p:spPr>
        <p:txBody>
          <a:bodyPr/>
          <a:lstStyle/>
          <a:p>
            <a:fld id="{CD84E07C-6A5C-4660-B7D4-F241AE1B3146}" type="slidenum">
              <a:rPr lang="en-US" smtClean="0"/>
              <a:t>‹#›</a:t>
            </a:fld>
            <a:endParaRPr lang="en-US"/>
          </a:p>
        </p:txBody>
      </p:sp>
    </p:spTree>
    <p:extLst>
      <p:ext uri="{BB962C8B-B14F-4D97-AF65-F5344CB8AC3E}">
        <p14:creationId xmlns:p14="http://schemas.microsoft.com/office/powerpoint/2010/main" val="602841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9C639100-1EF9-4FB6-94C5-2FC1969A688D}"/>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59B42852-B27C-4F42-86EA-7C3DF07577A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C4F676B5-EF6C-4E43-AB15-B1FB02D87B99}"/>
              </a:ext>
            </a:extLst>
          </p:cNvPr>
          <p:cNvSpPr>
            <a:spLocks noGrp="1"/>
          </p:cNvSpPr>
          <p:nvPr>
            <p:ph type="dt" sz="half" idx="10"/>
          </p:nvPr>
        </p:nvSpPr>
        <p:spPr>
          <a:xfrm>
            <a:off x="838200" y="6356350"/>
            <a:ext cx="2743200" cy="365125"/>
          </a:xfrm>
          <a:prstGeom prst="rect">
            <a:avLst/>
          </a:prstGeom>
        </p:spPr>
        <p:txBody>
          <a:bodyPr/>
          <a:lstStyle/>
          <a:p>
            <a:fld id="{53E4264E-3043-4244-8EE7-64D604B19D75}" type="datetime1">
              <a:rPr lang="en-US" smtClean="0"/>
              <a:t>10/3/2024</a:t>
            </a:fld>
            <a:endParaRPr lang="en-US"/>
          </a:p>
        </p:txBody>
      </p:sp>
      <p:sp>
        <p:nvSpPr>
          <p:cNvPr id="5" name="Footer Placeholder 4">
            <a:extLst>
              <a:ext uri="{FF2B5EF4-FFF2-40B4-BE49-F238E27FC236}">
                <a16:creationId xmlns:a16="http://schemas.microsoft.com/office/drawing/2014/main" id="{4AF6336D-5056-4362-97EA-1182FF0B5F80}"/>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1272AE7D-815B-464C-B299-2AA3C59E4060}"/>
              </a:ext>
            </a:extLst>
          </p:cNvPr>
          <p:cNvSpPr>
            <a:spLocks noGrp="1"/>
          </p:cNvSpPr>
          <p:nvPr>
            <p:ph type="sldNum" sz="quarter" idx="12"/>
          </p:nvPr>
        </p:nvSpPr>
        <p:spPr>
          <a:xfrm>
            <a:off x="838200" y="6356350"/>
            <a:ext cx="2743200" cy="365125"/>
          </a:xfrm>
          <a:prstGeom prst="rect">
            <a:avLst/>
          </a:prstGeom>
        </p:spPr>
        <p:txBody>
          <a:bodyPr/>
          <a:lstStyle/>
          <a:p>
            <a:fld id="{CD84E07C-6A5C-4660-B7D4-F241AE1B3146}" type="slidenum">
              <a:rPr lang="en-US" smtClean="0"/>
              <a:t>‹#›</a:t>
            </a:fld>
            <a:endParaRPr lang="en-US"/>
          </a:p>
        </p:txBody>
      </p:sp>
    </p:spTree>
    <p:extLst>
      <p:ext uri="{BB962C8B-B14F-4D97-AF65-F5344CB8AC3E}">
        <p14:creationId xmlns:p14="http://schemas.microsoft.com/office/powerpoint/2010/main" val="402778500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5FD6BCA-EA5D-4620-8F4A-AB4033D4CFA2}"/>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CF41ACA-28D5-4081-A8BE-50D47B7DDDA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76F7DEC6-8B3E-46A2-82A8-06451F39330E}"/>
              </a:ext>
            </a:extLst>
          </p:cNvPr>
          <p:cNvSpPr>
            <a:spLocks noGrp="1"/>
          </p:cNvSpPr>
          <p:nvPr>
            <p:ph type="dt" sz="half" idx="10"/>
          </p:nvPr>
        </p:nvSpPr>
        <p:spPr>
          <a:xfrm>
            <a:off x="838200" y="6356350"/>
            <a:ext cx="2743200" cy="365125"/>
          </a:xfrm>
          <a:prstGeom prst="rect">
            <a:avLst/>
          </a:prstGeom>
        </p:spPr>
        <p:txBody>
          <a:bodyPr/>
          <a:lstStyle/>
          <a:p>
            <a:fld id="{72FA1958-2EA6-4138-9E2E-A49247FC6F22}" type="datetime1">
              <a:rPr lang="en-US" smtClean="0"/>
              <a:t>10/3/2024</a:t>
            </a:fld>
            <a:endParaRPr lang="en-US" dirty="0"/>
          </a:p>
        </p:txBody>
      </p:sp>
      <p:sp>
        <p:nvSpPr>
          <p:cNvPr id="5" name="Footer Placeholder 4">
            <a:extLst>
              <a:ext uri="{FF2B5EF4-FFF2-40B4-BE49-F238E27FC236}">
                <a16:creationId xmlns:a16="http://schemas.microsoft.com/office/drawing/2014/main" id="{3841214A-AE4B-41F8-BC9D-1693716DCFA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CBCC1799-B590-4B7F-ADA1-DD0C4364130B}"/>
              </a:ext>
            </a:extLst>
          </p:cNvPr>
          <p:cNvSpPr>
            <a:spLocks noGrp="1"/>
          </p:cNvSpPr>
          <p:nvPr>
            <p:ph type="sldNum" sz="quarter" idx="12"/>
          </p:nvPr>
        </p:nvSpPr>
        <p:spPr>
          <a:xfrm>
            <a:off x="838200" y="6356350"/>
            <a:ext cx="2743200" cy="365125"/>
          </a:xfrm>
          <a:prstGeom prst="rect">
            <a:avLst/>
          </a:prstGeom>
        </p:spPr>
        <p:txBody>
          <a:bodyPr/>
          <a:lstStyle/>
          <a:p>
            <a:fld id="{CD84E07C-6A5C-4660-B7D4-F241AE1B3146}" type="slidenum">
              <a:rPr lang="en-US" smtClean="0"/>
              <a:pPr/>
              <a:t>‹#›</a:t>
            </a:fld>
            <a:endParaRPr lang="en-US" dirty="0"/>
          </a:p>
        </p:txBody>
      </p:sp>
    </p:spTree>
    <p:extLst>
      <p:ext uri="{BB962C8B-B14F-4D97-AF65-F5344CB8AC3E}">
        <p14:creationId xmlns:p14="http://schemas.microsoft.com/office/powerpoint/2010/main" val="402152696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04CF74-BB7A-4212-8AB1-1ACD4238FFCD}"/>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67903506-F2A8-415B-A12C-0AB4A66AB5A2}"/>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B805089C-717E-4F71-A2AD-9B7BFCFBB912}"/>
              </a:ext>
            </a:extLst>
          </p:cNvPr>
          <p:cNvSpPr>
            <a:spLocks noGrp="1"/>
          </p:cNvSpPr>
          <p:nvPr>
            <p:ph type="dt" sz="half" idx="10"/>
          </p:nvPr>
        </p:nvSpPr>
        <p:spPr>
          <a:xfrm>
            <a:off x="838200" y="6356350"/>
            <a:ext cx="2743200" cy="365125"/>
          </a:xfrm>
          <a:prstGeom prst="rect">
            <a:avLst/>
          </a:prstGeom>
        </p:spPr>
        <p:txBody>
          <a:bodyPr/>
          <a:lstStyle/>
          <a:p>
            <a:fld id="{5D8CCD65-2CC4-4D19-B72D-4436A3BBB49C}" type="datetime1">
              <a:rPr lang="en-US" smtClean="0"/>
              <a:t>10/3/2024</a:t>
            </a:fld>
            <a:endParaRPr lang="en-US"/>
          </a:p>
        </p:txBody>
      </p:sp>
      <p:sp>
        <p:nvSpPr>
          <p:cNvPr id="5" name="Footer Placeholder 4">
            <a:extLst>
              <a:ext uri="{FF2B5EF4-FFF2-40B4-BE49-F238E27FC236}">
                <a16:creationId xmlns:a16="http://schemas.microsoft.com/office/drawing/2014/main" id="{09373C93-34A7-4E2A-9782-A8C03F949696}"/>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C3ED7ED-3217-4073-A0DE-2A8AC9D31B0A}"/>
              </a:ext>
            </a:extLst>
          </p:cNvPr>
          <p:cNvSpPr>
            <a:spLocks noGrp="1"/>
          </p:cNvSpPr>
          <p:nvPr>
            <p:ph type="sldNum" sz="quarter" idx="12"/>
          </p:nvPr>
        </p:nvSpPr>
        <p:spPr>
          <a:xfrm>
            <a:off x="838200" y="6356350"/>
            <a:ext cx="2743200" cy="365125"/>
          </a:xfrm>
          <a:prstGeom prst="rect">
            <a:avLst/>
          </a:prstGeom>
        </p:spPr>
        <p:txBody>
          <a:bodyPr/>
          <a:lstStyle/>
          <a:p>
            <a:fld id="{CD84E07C-6A5C-4660-B7D4-F241AE1B3146}" type="slidenum">
              <a:rPr lang="en-US" smtClean="0"/>
              <a:t>‹#›</a:t>
            </a:fld>
            <a:endParaRPr lang="en-US"/>
          </a:p>
        </p:txBody>
      </p:sp>
    </p:spTree>
    <p:extLst>
      <p:ext uri="{BB962C8B-B14F-4D97-AF65-F5344CB8AC3E}">
        <p14:creationId xmlns:p14="http://schemas.microsoft.com/office/powerpoint/2010/main" val="199042832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533E8B3-9442-4D5D-AA4E-10A186D938E3}"/>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F3D49FDD-5F23-4762-BB4E-97906341910A}"/>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11D1BDC5-77A8-42E5-A5C5-11AB99A155CF}"/>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72DDFC3F-8160-48FE-8FE4-CDF7BCC3B88A}"/>
              </a:ext>
            </a:extLst>
          </p:cNvPr>
          <p:cNvSpPr>
            <a:spLocks noGrp="1"/>
          </p:cNvSpPr>
          <p:nvPr>
            <p:ph type="dt" sz="half" idx="10"/>
          </p:nvPr>
        </p:nvSpPr>
        <p:spPr>
          <a:xfrm>
            <a:off x="838200" y="6356350"/>
            <a:ext cx="2743200" cy="365125"/>
          </a:xfrm>
          <a:prstGeom prst="rect">
            <a:avLst/>
          </a:prstGeom>
        </p:spPr>
        <p:txBody>
          <a:bodyPr/>
          <a:lstStyle/>
          <a:p>
            <a:fld id="{7A91CB95-D4F6-4D91-BCF4-0C806EFA5F49}" type="datetime1">
              <a:rPr lang="en-US" smtClean="0"/>
              <a:t>10/3/2024</a:t>
            </a:fld>
            <a:endParaRPr lang="en-US"/>
          </a:p>
        </p:txBody>
      </p:sp>
      <p:sp>
        <p:nvSpPr>
          <p:cNvPr id="6" name="Footer Placeholder 5">
            <a:extLst>
              <a:ext uri="{FF2B5EF4-FFF2-40B4-BE49-F238E27FC236}">
                <a16:creationId xmlns:a16="http://schemas.microsoft.com/office/drawing/2014/main" id="{16A32689-6013-4B81-A4E5-03CF91414057}"/>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E0A6013-C7E3-4384-9F7E-C33097FC9FE4}"/>
              </a:ext>
            </a:extLst>
          </p:cNvPr>
          <p:cNvSpPr>
            <a:spLocks noGrp="1"/>
          </p:cNvSpPr>
          <p:nvPr>
            <p:ph type="sldNum" sz="quarter" idx="12"/>
          </p:nvPr>
        </p:nvSpPr>
        <p:spPr>
          <a:xfrm>
            <a:off x="838200" y="6356350"/>
            <a:ext cx="2743200" cy="365125"/>
          </a:xfrm>
          <a:prstGeom prst="rect">
            <a:avLst/>
          </a:prstGeom>
        </p:spPr>
        <p:txBody>
          <a:bodyPr/>
          <a:lstStyle/>
          <a:p>
            <a:fld id="{CD84E07C-6A5C-4660-B7D4-F241AE1B3146}" type="slidenum">
              <a:rPr lang="en-US" smtClean="0"/>
              <a:t>‹#›</a:t>
            </a:fld>
            <a:endParaRPr lang="en-US"/>
          </a:p>
        </p:txBody>
      </p:sp>
    </p:spTree>
    <p:extLst>
      <p:ext uri="{BB962C8B-B14F-4D97-AF65-F5344CB8AC3E}">
        <p14:creationId xmlns:p14="http://schemas.microsoft.com/office/powerpoint/2010/main" val="26931564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B7824F-8458-4508-906E-92EC474B561E}"/>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96BB884-406C-483E-A3F6-41731C3C36DD}"/>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8E8E5CAA-1F1D-45FA-94CC-1B738184B7FB}"/>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93771004-0576-4DAF-8701-928401FB080E}"/>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5050DB7-A7D1-498D-8DF0-C1193D789CF1}"/>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4E6B0D7D-CCC2-4262-B154-A58C2626209F}"/>
              </a:ext>
            </a:extLst>
          </p:cNvPr>
          <p:cNvSpPr>
            <a:spLocks noGrp="1"/>
          </p:cNvSpPr>
          <p:nvPr>
            <p:ph type="dt" sz="half" idx="10"/>
          </p:nvPr>
        </p:nvSpPr>
        <p:spPr>
          <a:xfrm>
            <a:off x="838200" y="6356350"/>
            <a:ext cx="2743200" cy="365125"/>
          </a:xfrm>
          <a:prstGeom prst="rect">
            <a:avLst/>
          </a:prstGeom>
        </p:spPr>
        <p:txBody>
          <a:bodyPr/>
          <a:lstStyle/>
          <a:p>
            <a:fld id="{18465D65-2730-4A12-859F-B20708EB624E}" type="datetime1">
              <a:rPr lang="en-US" smtClean="0"/>
              <a:t>10/3/2024</a:t>
            </a:fld>
            <a:endParaRPr lang="en-US"/>
          </a:p>
        </p:txBody>
      </p:sp>
      <p:sp>
        <p:nvSpPr>
          <p:cNvPr id="8" name="Footer Placeholder 7">
            <a:extLst>
              <a:ext uri="{FF2B5EF4-FFF2-40B4-BE49-F238E27FC236}">
                <a16:creationId xmlns:a16="http://schemas.microsoft.com/office/drawing/2014/main" id="{7854F7DB-7E09-4F61-B723-284A304C6FBD}"/>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6B61D470-F475-4B53-87A4-530A178254AA}"/>
              </a:ext>
            </a:extLst>
          </p:cNvPr>
          <p:cNvSpPr>
            <a:spLocks noGrp="1"/>
          </p:cNvSpPr>
          <p:nvPr>
            <p:ph type="sldNum" sz="quarter" idx="12"/>
          </p:nvPr>
        </p:nvSpPr>
        <p:spPr>
          <a:xfrm>
            <a:off x="838200" y="6356350"/>
            <a:ext cx="2743200" cy="365125"/>
          </a:xfrm>
          <a:prstGeom prst="rect">
            <a:avLst/>
          </a:prstGeom>
        </p:spPr>
        <p:txBody>
          <a:bodyPr/>
          <a:lstStyle/>
          <a:p>
            <a:fld id="{CD84E07C-6A5C-4660-B7D4-F241AE1B3146}" type="slidenum">
              <a:rPr lang="en-US" smtClean="0"/>
              <a:t>‹#›</a:t>
            </a:fld>
            <a:endParaRPr lang="en-US"/>
          </a:p>
        </p:txBody>
      </p:sp>
    </p:spTree>
    <p:extLst>
      <p:ext uri="{BB962C8B-B14F-4D97-AF65-F5344CB8AC3E}">
        <p14:creationId xmlns:p14="http://schemas.microsoft.com/office/powerpoint/2010/main" val="53212422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F639984-7E4A-4C09-9699-5845B6D22081}"/>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AF28E2C6-3922-4308-A596-AB73451BE122}"/>
              </a:ext>
            </a:extLst>
          </p:cNvPr>
          <p:cNvSpPr>
            <a:spLocks noGrp="1"/>
          </p:cNvSpPr>
          <p:nvPr>
            <p:ph type="dt" sz="half" idx="10"/>
          </p:nvPr>
        </p:nvSpPr>
        <p:spPr>
          <a:xfrm>
            <a:off x="838200" y="6356350"/>
            <a:ext cx="2743200" cy="365125"/>
          </a:xfrm>
          <a:prstGeom prst="rect">
            <a:avLst/>
          </a:prstGeom>
        </p:spPr>
        <p:txBody>
          <a:bodyPr/>
          <a:lstStyle/>
          <a:p>
            <a:fld id="{EFEF7DA3-45E9-4FA1-9307-F822F58C04FB}" type="datetime1">
              <a:rPr lang="en-US" smtClean="0"/>
              <a:t>10/3/2024</a:t>
            </a:fld>
            <a:endParaRPr lang="en-US"/>
          </a:p>
        </p:txBody>
      </p:sp>
      <p:sp>
        <p:nvSpPr>
          <p:cNvPr id="4" name="Footer Placeholder 3">
            <a:extLst>
              <a:ext uri="{FF2B5EF4-FFF2-40B4-BE49-F238E27FC236}">
                <a16:creationId xmlns:a16="http://schemas.microsoft.com/office/drawing/2014/main" id="{9BF85574-56AF-4B76-A1CC-43C7F8ADDBB8}"/>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B1C9F0E4-3C14-4CC6-8724-1468F70CFB90}"/>
              </a:ext>
            </a:extLst>
          </p:cNvPr>
          <p:cNvSpPr>
            <a:spLocks noGrp="1"/>
          </p:cNvSpPr>
          <p:nvPr>
            <p:ph type="sldNum" sz="quarter" idx="12"/>
          </p:nvPr>
        </p:nvSpPr>
        <p:spPr>
          <a:xfrm>
            <a:off x="838200" y="6356350"/>
            <a:ext cx="2743200" cy="365125"/>
          </a:xfrm>
          <a:prstGeom prst="rect">
            <a:avLst/>
          </a:prstGeom>
        </p:spPr>
        <p:txBody>
          <a:bodyPr/>
          <a:lstStyle/>
          <a:p>
            <a:fld id="{CD84E07C-6A5C-4660-B7D4-F241AE1B3146}" type="slidenum">
              <a:rPr lang="en-US" smtClean="0"/>
              <a:t>‹#›</a:t>
            </a:fld>
            <a:endParaRPr lang="en-US"/>
          </a:p>
        </p:txBody>
      </p:sp>
    </p:spTree>
    <p:extLst>
      <p:ext uri="{BB962C8B-B14F-4D97-AF65-F5344CB8AC3E}">
        <p14:creationId xmlns:p14="http://schemas.microsoft.com/office/powerpoint/2010/main" val="325395492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6EA754E-294A-44FD-A62F-A02C9056CFF6}"/>
              </a:ext>
            </a:extLst>
          </p:cNvPr>
          <p:cNvSpPr>
            <a:spLocks noGrp="1"/>
          </p:cNvSpPr>
          <p:nvPr>
            <p:ph type="dt" sz="half" idx="10"/>
          </p:nvPr>
        </p:nvSpPr>
        <p:spPr>
          <a:xfrm>
            <a:off x="838200" y="6356350"/>
            <a:ext cx="2743200" cy="365125"/>
          </a:xfrm>
          <a:prstGeom prst="rect">
            <a:avLst/>
          </a:prstGeom>
        </p:spPr>
        <p:txBody>
          <a:bodyPr/>
          <a:lstStyle/>
          <a:p>
            <a:fld id="{5E3D9BEC-0ED1-4A7C-BD0D-2C27E712A605}" type="datetime1">
              <a:rPr lang="en-US" smtClean="0"/>
              <a:t>10/3/2024</a:t>
            </a:fld>
            <a:endParaRPr lang="en-US"/>
          </a:p>
        </p:txBody>
      </p:sp>
      <p:sp>
        <p:nvSpPr>
          <p:cNvPr id="3" name="Footer Placeholder 2">
            <a:extLst>
              <a:ext uri="{FF2B5EF4-FFF2-40B4-BE49-F238E27FC236}">
                <a16:creationId xmlns:a16="http://schemas.microsoft.com/office/drawing/2014/main" id="{9257A6B8-D521-4B8A-846A-47A1E0A74F4F}"/>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02101DA2-318D-4AE6-A802-86CEC01EDFA8}"/>
              </a:ext>
            </a:extLst>
          </p:cNvPr>
          <p:cNvSpPr>
            <a:spLocks noGrp="1"/>
          </p:cNvSpPr>
          <p:nvPr>
            <p:ph type="sldNum" sz="quarter" idx="12"/>
          </p:nvPr>
        </p:nvSpPr>
        <p:spPr>
          <a:xfrm>
            <a:off x="838200" y="6356350"/>
            <a:ext cx="2743200" cy="365125"/>
          </a:xfrm>
          <a:prstGeom prst="rect">
            <a:avLst/>
          </a:prstGeom>
        </p:spPr>
        <p:txBody>
          <a:bodyPr/>
          <a:lstStyle/>
          <a:p>
            <a:fld id="{CD84E07C-6A5C-4660-B7D4-F241AE1B3146}" type="slidenum">
              <a:rPr lang="en-US" smtClean="0"/>
              <a:t>‹#›</a:t>
            </a:fld>
            <a:endParaRPr lang="en-US"/>
          </a:p>
        </p:txBody>
      </p:sp>
    </p:spTree>
    <p:extLst>
      <p:ext uri="{BB962C8B-B14F-4D97-AF65-F5344CB8AC3E}">
        <p14:creationId xmlns:p14="http://schemas.microsoft.com/office/powerpoint/2010/main" val="3262078933"/>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42145-1B96-4DC4-88D1-13545C121ACE}"/>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B01F3480-9C65-4908-A9B8-99074B18E6C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11A9EA2A-A9C2-4E4A-919B-B8404A31398A}"/>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60D6DE95-58DE-4377-AFC1-9340BE28A6E6}"/>
              </a:ext>
            </a:extLst>
          </p:cNvPr>
          <p:cNvSpPr>
            <a:spLocks noGrp="1"/>
          </p:cNvSpPr>
          <p:nvPr>
            <p:ph type="dt" sz="half" idx="10"/>
          </p:nvPr>
        </p:nvSpPr>
        <p:spPr>
          <a:xfrm>
            <a:off x="838200" y="6356350"/>
            <a:ext cx="2743200" cy="365125"/>
          </a:xfrm>
          <a:prstGeom prst="rect">
            <a:avLst/>
          </a:prstGeom>
        </p:spPr>
        <p:txBody>
          <a:bodyPr/>
          <a:lstStyle/>
          <a:p>
            <a:fld id="{A3A379ED-C217-4CF2-82A7-13110AF4D812}" type="datetime1">
              <a:rPr lang="en-US" smtClean="0"/>
              <a:t>10/3/2024</a:t>
            </a:fld>
            <a:endParaRPr lang="en-US"/>
          </a:p>
        </p:txBody>
      </p:sp>
      <p:sp>
        <p:nvSpPr>
          <p:cNvPr id="6" name="Footer Placeholder 5">
            <a:extLst>
              <a:ext uri="{FF2B5EF4-FFF2-40B4-BE49-F238E27FC236}">
                <a16:creationId xmlns:a16="http://schemas.microsoft.com/office/drawing/2014/main" id="{9A0D58F0-90E0-4113-833E-48ED16996361}"/>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68472ECB-E6F5-49AF-8F4E-CB4138CBA975}"/>
              </a:ext>
            </a:extLst>
          </p:cNvPr>
          <p:cNvSpPr>
            <a:spLocks noGrp="1"/>
          </p:cNvSpPr>
          <p:nvPr>
            <p:ph type="sldNum" sz="quarter" idx="12"/>
          </p:nvPr>
        </p:nvSpPr>
        <p:spPr>
          <a:xfrm>
            <a:off x="838200" y="6356350"/>
            <a:ext cx="2743200" cy="365125"/>
          </a:xfrm>
          <a:prstGeom prst="rect">
            <a:avLst/>
          </a:prstGeom>
        </p:spPr>
        <p:txBody>
          <a:bodyPr/>
          <a:lstStyle/>
          <a:p>
            <a:fld id="{CD84E07C-6A5C-4660-B7D4-F241AE1B3146}" type="slidenum">
              <a:rPr lang="en-US" smtClean="0"/>
              <a:t>‹#›</a:t>
            </a:fld>
            <a:endParaRPr lang="en-US"/>
          </a:p>
        </p:txBody>
      </p:sp>
    </p:spTree>
    <p:extLst>
      <p:ext uri="{BB962C8B-B14F-4D97-AF65-F5344CB8AC3E}">
        <p14:creationId xmlns:p14="http://schemas.microsoft.com/office/powerpoint/2010/main" val="670799696"/>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0AED042-0895-4DC4-8F94-7D410F68891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F4337BED-878D-4F02-ACB8-351A95946A62}"/>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3A805AE6-59AE-433E-AD76-8E9AE4627A0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D394295-33D3-4BA5-A899-A5E23FFFE82E}"/>
              </a:ext>
            </a:extLst>
          </p:cNvPr>
          <p:cNvSpPr>
            <a:spLocks noGrp="1"/>
          </p:cNvSpPr>
          <p:nvPr>
            <p:ph type="dt" sz="half" idx="10"/>
          </p:nvPr>
        </p:nvSpPr>
        <p:spPr>
          <a:xfrm>
            <a:off x="838200" y="6356350"/>
            <a:ext cx="2743200" cy="365125"/>
          </a:xfrm>
          <a:prstGeom prst="rect">
            <a:avLst/>
          </a:prstGeom>
        </p:spPr>
        <p:txBody>
          <a:bodyPr/>
          <a:lstStyle/>
          <a:p>
            <a:fld id="{547170DB-7DAA-4595-B349-19F3EECD75CD}" type="datetime1">
              <a:rPr lang="en-US" smtClean="0"/>
              <a:t>10/3/2024</a:t>
            </a:fld>
            <a:endParaRPr lang="en-US"/>
          </a:p>
        </p:txBody>
      </p:sp>
      <p:sp>
        <p:nvSpPr>
          <p:cNvPr id="6" name="Footer Placeholder 5">
            <a:extLst>
              <a:ext uri="{FF2B5EF4-FFF2-40B4-BE49-F238E27FC236}">
                <a16:creationId xmlns:a16="http://schemas.microsoft.com/office/drawing/2014/main" id="{CB6D5A49-5443-4A26-BA48-5C90D8622B32}"/>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50929895-605C-4772-9620-70FC6A42A7BC}"/>
              </a:ext>
            </a:extLst>
          </p:cNvPr>
          <p:cNvSpPr>
            <a:spLocks noGrp="1"/>
          </p:cNvSpPr>
          <p:nvPr>
            <p:ph type="sldNum" sz="quarter" idx="12"/>
          </p:nvPr>
        </p:nvSpPr>
        <p:spPr>
          <a:xfrm>
            <a:off x="838200" y="6356350"/>
            <a:ext cx="2743200" cy="365125"/>
          </a:xfrm>
          <a:prstGeom prst="rect">
            <a:avLst/>
          </a:prstGeom>
        </p:spPr>
        <p:txBody>
          <a:bodyPr/>
          <a:lstStyle/>
          <a:p>
            <a:fld id="{CD84E07C-6A5C-4660-B7D4-F241AE1B3146}" type="slidenum">
              <a:rPr lang="en-US" smtClean="0"/>
              <a:t>‹#›</a:t>
            </a:fld>
            <a:endParaRPr lang="en-US"/>
          </a:p>
        </p:txBody>
      </p:sp>
    </p:spTree>
    <p:extLst>
      <p:ext uri="{BB962C8B-B14F-4D97-AF65-F5344CB8AC3E}">
        <p14:creationId xmlns:p14="http://schemas.microsoft.com/office/powerpoint/2010/main" val="264375481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3B10F2D-7FA6-4EE6-9192-69D5236025F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1B01B113-D5C0-4F88-8C17-16E5B5EAF56C}"/>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Footer Placeholder 4">
            <a:extLst>
              <a:ext uri="{FF2B5EF4-FFF2-40B4-BE49-F238E27FC236}">
                <a16:creationId xmlns:a16="http://schemas.microsoft.com/office/drawing/2014/main" id="{CA73144F-CE4F-4EB1-A743-FD8A78AD6134}"/>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a:extLst>
              <a:ext uri="{FF2B5EF4-FFF2-40B4-BE49-F238E27FC236}">
                <a16:creationId xmlns:a16="http://schemas.microsoft.com/office/drawing/2014/main" id="{EC8F9047-DC0F-4F4D-9A6F-15E135F1C610}"/>
              </a:ext>
            </a:extLst>
          </p:cNvPr>
          <p:cNvSpPr>
            <a:spLocks noGrp="1"/>
          </p:cNvSpPr>
          <p:nvPr>
            <p:ph type="sldNum" sz="quarter" idx="4"/>
          </p:nvPr>
        </p:nvSpPr>
        <p:spPr>
          <a:xfrm>
            <a:off x="838200" y="6356350"/>
            <a:ext cx="1885749"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lgn="l"/>
            <a:fld id="{CD84E07C-6A5C-4660-B7D4-F241AE1B3146}" type="slidenum">
              <a:rPr lang="en-US" smtClean="0"/>
              <a:pPr/>
              <a:t>‹#›</a:t>
            </a:fld>
            <a:endParaRPr lang="en-US" dirty="0"/>
          </a:p>
        </p:txBody>
      </p:sp>
    </p:spTree>
    <p:extLst>
      <p:ext uri="{BB962C8B-B14F-4D97-AF65-F5344CB8AC3E}">
        <p14:creationId xmlns:p14="http://schemas.microsoft.com/office/powerpoint/2010/main" val="2804029281"/>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hyperlink" Target="https://usdagcc.sharepoint.com/:u:/r/sites/nrcs_kansas/SitePages/Office-Administrator---Getting-Started-Guide.aspx?csf=1&amp;web=1&amp;e=x0KXcX&amp;xsdata=MDV8MDJ8TWFyc2hhLlNldHprb3JuLU1leWVyQGtzLmdvdnwzN2QyOTU3NThjNzI0N2YyNmViMDA4ZGNjMWU3NGQ2YnxkY2FlODEwMWM5MmQ0ODBjYmM0M2M2NzYxY2NjY2M1YXwwfDB8NjM4NTk4NDQ2Mzc5OTgxMzU1fFVua25vd258VFdGcGJHWnNiM2Q4ZXlKV0lqb2lNQzR3TGpBd01EQWlMQ0pRSWpvaVYybHVNeklpTENKQlRpSTZJazFoYVd3aUxDSlhWQ0k2TW4wPXwwfHx8&amp;sdata=ZFJHZ21TaXVKRU5zVXVyd091V0I5Kyt6N1J3aUYwOWJUQ0JkVTVCOFVGbz0%3d#volunteers-and-vehicle-usage" TargetMode="External"/></Relationships>
</file>

<file path=ppt/slides/_rels/slide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hyperlink" Target="mailto:Marsha.Setzkorn-Meyer@ks.gov" TargetMode="External"/><Relationship Id="rId4" Type="http://schemas.openxmlformats.org/officeDocument/2006/relationships/hyperlink" Target="mailto:Cathy.Thompson@ks.gov" TargetMode="External"/></Relationships>
</file>

<file path=ppt/slides/_rels/slide3.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4.png"/></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5.png"/></Relationships>
</file>

<file path=ppt/slides/_rels/slide5.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6.png"/></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8.png"/><Relationship Id="rId4" Type="http://schemas.openxmlformats.org/officeDocument/2006/relationships/image" Target="../media/image7.png"/></Relationships>
</file>

<file path=ppt/slides/_rels/slide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5" Type="http://schemas.openxmlformats.org/officeDocument/2006/relationships/image" Target="../media/image10.png"/><Relationship Id="rId4" Type="http://schemas.openxmlformats.org/officeDocument/2006/relationships/image" Target="../media/image9.jpeg"/></Relationships>
</file>

<file path=ppt/slides/_rels/slide8.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 Id="rId4" Type="http://schemas.openxmlformats.org/officeDocument/2006/relationships/image" Target="../media/image11.jpg"/></Relationships>
</file>

<file path=ppt/slides/_rels/slide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a:extLst>
              <a:ext uri="{FF2B5EF4-FFF2-40B4-BE49-F238E27FC236}">
                <a16:creationId xmlns:a16="http://schemas.microsoft.com/office/drawing/2014/main" id="{0B039A8B-B0E8-4CFB-8BBE-D4D4A6A98E50}"/>
              </a:ext>
            </a:extLst>
          </p:cNvPr>
          <p:cNvSpPr/>
          <p:nvPr/>
        </p:nvSpPr>
        <p:spPr>
          <a:xfrm>
            <a:off x="0" y="-113212"/>
            <a:ext cx="12192000" cy="6858000"/>
          </a:xfrm>
          <a:prstGeom prst="rect">
            <a:avLst/>
          </a:prstGeom>
          <a:solidFill>
            <a:srgbClr val="1E4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Rectangle 13">
            <a:extLst>
              <a:ext uri="{FF2B5EF4-FFF2-40B4-BE49-F238E27FC236}">
                <a16:creationId xmlns:a16="http://schemas.microsoft.com/office/drawing/2014/main" id="{B79C974E-1C25-457E-9B93-F587BBCA73FA}"/>
              </a:ext>
            </a:extLst>
          </p:cNvPr>
          <p:cNvSpPr>
            <a:spLocks noChangeAspect="1"/>
          </p:cNvSpPr>
          <p:nvPr/>
        </p:nvSpPr>
        <p:spPr>
          <a:xfrm>
            <a:off x="231140" y="243840"/>
            <a:ext cx="11724640" cy="6377939"/>
          </a:xfrm>
          <a:prstGeom prst="rect">
            <a:avLst/>
          </a:prstGeom>
          <a:noFill/>
          <a:ln w="12700">
            <a:solidFill>
              <a:srgbClr val="FFFFFF"/>
            </a:solidFill>
          </a:ln>
        </p:spPr>
        <p:style>
          <a:lnRef idx="2">
            <a:schemeClr val="accent1">
              <a:shade val="50000"/>
            </a:schemeClr>
          </a:lnRef>
          <a:fillRef idx="1">
            <a:schemeClr val="accent1"/>
          </a:fillRef>
          <a:effectRef idx="0">
            <a:schemeClr val="accent1"/>
          </a:effectRef>
          <a:fontRef idx="minor">
            <a:schemeClr val="lt1"/>
          </a:fontRef>
        </p:style>
        <p:txBody>
          <a:bodyPr/>
          <a:lstStyle/>
          <a:p>
            <a:endParaRPr lang="en-US"/>
          </a:p>
        </p:txBody>
      </p:sp>
      <p:pic>
        <p:nvPicPr>
          <p:cNvPr id="15" name="Picture 14">
            <a:extLst>
              <a:ext uri="{FF2B5EF4-FFF2-40B4-BE49-F238E27FC236}">
                <a16:creationId xmlns:a16="http://schemas.microsoft.com/office/drawing/2014/main" id="{E609F8F3-1D52-472F-AB91-B26691B17813}"/>
              </a:ext>
            </a:extLst>
          </p:cNvPr>
          <p:cNvPicPr>
            <a:picLocks noChangeAspect="1"/>
          </p:cNvPicPr>
          <p:nvPr/>
        </p:nvPicPr>
        <p:blipFill>
          <a:blip r:embed="rId2">
            <a:extLst>
              <a:ext uri="{28A0092B-C50C-407E-A947-70E740481C1C}">
                <a14:useLocalDpi xmlns:a14="http://schemas.microsoft.com/office/drawing/2010/main" val="0"/>
              </a:ext>
            </a:extLst>
          </a:blip>
          <a:srcRect t="29801" b="29801"/>
          <a:stretch/>
        </p:blipFill>
        <p:spPr>
          <a:xfrm>
            <a:off x="292847" y="304800"/>
            <a:ext cx="11600330" cy="3124200"/>
          </a:xfrm>
          <a:prstGeom prst="rect">
            <a:avLst/>
          </a:prstGeom>
        </p:spPr>
      </p:pic>
      <p:sp>
        <p:nvSpPr>
          <p:cNvPr id="16" name="Title 1">
            <a:extLst>
              <a:ext uri="{FF2B5EF4-FFF2-40B4-BE49-F238E27FC236}">
                <a16:creationId xmlns:a16="http://schemas.microsoft.com/office/drawing/2014/main" id="{8A74207F-DD1C-48FC-AD4C-6E3973CEC525}"/>
              </a:ext>
            </a:extLst>
          </p:cNvPr>
          <p:cNvSpPr txBox="1">
            <a:spLocks/>
          </p:cNvSpPr>
          <p:nvPr/>
        </p:nvSpPr>
        <p:spPr>
          <a:xfrm>
            <a:off x="245887" y="3315788"/>
            <a:ext cx="11714971" cy="1538930"/>
          </a:xfrm>
          <a:prstGeom prst="rect">
            <a:avLst/>
          </a:prstGeom>
        </p:spPr>
        <p:txBody>
          <a:bodyPr vert="horz" lIns="91440" tIns="45720" rIns="91440" bIns="45720" rtlCol="0" anchor="ctr">
            <a:normAutofit/>
          </a:bodyPr>
          <a:lstStyle>
            <a:lvl1pPr algn="l" defTabSz="914400" rtl="0" eaLnBrk="1" latinLnBrk="0" hangingPunct="1">
              <a:lnSpc>
                <a:spcPct val="90000"/>
              </a:lnSpc>
              <a:spcBef>
                <a:spcPct val="0"/>
              </a:spcBef>
              <a:buNone/>
              <a:defRPr sz="4400" kern="1200">
                <a:solidFill>
                  <a:schemeClr val="tx1"/>
                </a:solidFill>
                <a:latin typeface="+mj-lt"/>
                <a:ea typeface="+mj-ea"/>
                <a:cs typeface="+mj-cs"/>
              </a:defRPr>
            </a:lvl1pPr>
          </a:lstStyle>
          <a:p>
            <a:pPr algn="ctr"/>
            <a:r>
              <a:rPr lang="en-US" sz="3900" dirty="0">
                <a:solidFill>
                  <a:schemeClr val="bg1"/>
                </a:solidFill>
                <a:latin typeface="Franklin Gothic Demi" panose="020B0703020102020204" pitchFamily="34" charset="0"/>
              </a:rPr>
              <a:t>NRCS Technical Grant Assistance </a:t>
            </a:r>
          </a:p>
          <a:p>
            <a:pPr algn="ctr"/>
            <a:r>
              <a:rPr lang="en-US" sz="3900" dirty="0">
                <a:solidFill>
                  <a:schemeClr val="bg1"/>
                </a:solidFill>
                <a:latin typeface="Franklin Gothic Demi" panose="020B0703020102020204" pitchFamily="34" charset="0"/>
              </a:rPr>
              <a:t>and Local Implications</a:t>
            </a:r>
          </a:p>
        </p:txBody>
      </p:sp>
      <p:sp>
        <p:nvSpPr>
          <p:cNvPr id="18" name="Title 1">
            <a:extLst>
              <a:ext uri="{FF2B5EF4-FFF2-40B4-BE49-F238E27FC236}">
                <a16:creationId xmlns:a16="http://schemas.microsoft.com/office/drawing/2014/main" id="{37962203-D99C-4E0F-BDC7-282BAF483162}"/>
              </a:ext>
            </a:extLst>
          </p:cNvPr>
          <p:cNvSpPr txBox="1">
            <a:spLocks/>
          </p:cNvSpPr>
          <p:nvPr/>
        </p:nvSpPr>
        <p:spPr>
          <a:xfrm>
            <a:off x="4862254" y="6200896"/>
            <a:ext cx="2498804" cy="422193"/>
          </a:xfrm>
          <a:prstGeom prst="rect">
            <a:avLst/>
          </a:prstGeom>
        </p:spPr>
        <p:txBody>
          <a:bodyPr>
            <a:no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2000" cap="none" dirty="0">
                <a:solidFill>
                  <a:schemeClr val="bg1"/>
                </a:solidFill>
                <a:latin typeface="Franklin Gothic Demi" panose="020B0703020102020204" pitchFamily="34" charset="0"/>
              </a:rPr>
              <a:t>October 2024</a:t>
            </a:r>
            <a:endParaRPr lang="en-US" sz="1200" cap="none" dirty="0">
              <a:solidFill>
                <a:schemeClr val="bg1"/>
              </a:solidFill>
              <a:latin typeface="Franklin Gothic Demi" panose="020B0703020102020204" pitchFamily="34" charset="0"/>
            </a:endParaRPr>
          </a:p>
        </p:txBody>
      </p:sp>
      <p:sp>
        <p:nvSpPr>
          <p:cNvPr id="19" name="Title 1">
            <a:extLst>
              <a:ext uri="{FF2B5EF4-FFF2-40B4-BE49-F238E27FC236}">
                <a16:creationId xmlns:a16="http://schemas.microsoft.com/office/drawing/2014/main" id="{AD4A5065-F5CC-48C1-8210-D5A802311975}"/>
              </a:ext>
            </a:extLst>
          </p:cNvPr>
          <p:cNvSpPr txBox="1">
            <a:spLocks/>
          </p:cNvSpPr>
          <p:nvPr/>
        </p:nvSpPr>
        <p:spPr>
          <a:xfrm>
            <a:off x="1996854" y="4795839"/>
            <a:ext cx="8213035" cy="1340227"/>
          </a:xfrm>
          <a:prstGeom prst="rect">
            <a:avLst/>
          </a:prstGeom>
        </p:spPr>
        <p:txBody>
          <a:bodyPr>
            <a:no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ctr"/>
            <a:r>
              <a:rPr lang="en-US" sz="4000" cap="none" dirty="0">
                <a:solidFill>
                  <a:schemeClr val="bg1"/>
                </a:solidFill>
                <a:latin typeface="Franklin Gothic Demi" panose="020B0703020102020204" pitchFamily="34" charset="0"/>
              </a:rPr>
              <a:t>Kansas Dept. of Agriculture</a:t>
            </a:r>
          </a:p>
          <a:p>
            <a:pPr algn="ctr"/>
            <a:r>
              <a:rPr lang="en-US" sz="4000" cap="none" dirty="0">
                <a:solidFill>
                  <a:schemeClr val="bg1"/>
                </a:solidFill>
                <a:latin typeface="Franklin Gothic Demi" panose="020B0703020102020204" pitchFamily="34" charset="0"/>
              </a:rPr>
              <a:t> Division of Conservation</a:t>
            </a:r>
          </a:p>
        </p:txBody>
      </p:sp>
      <p:cxnSp>
        <p:nvCxnSpPr>
          <p:cNvPr id="23" name="Straight Connector 22">
            <a:extLst>
              <a:ext uri="{FF2B5EF4-FFF2-40B4-BE49-F238E27FC236}">
                <a16:creationId xmlns:a16="http://schemas.microsoft.com/office/drawing/2014/main" id="{45CC24A2-31AE-43D5-993B-30FE09F878A7}"/>
              </a:ext>
            </a:extLst>
          </p:cNvPr>
          <p:cNvCxnSpPr/>
          <p:nvPr/>
        </p:nvCxnSpPr>
        <p:spPr>
          <a:xfrm>
            <a:off x="2005139" y="4789888"/>
            <a:ext cx="8229601" cy="0"/>
          </a:xfrm>
          <a:prstGeom prst="line">
            <a:avLst/>
          </a:prstGeom>
          <a:ln w="12700">
            <a:solidFill>
              <a:srgbClr val="FFFFFF"/>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68298077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00FFDA-D088-423C-93CC-F591AFDC4974}"/>
              </a:ext>
            </a:extLst>
          </p:cNvPr>
          <p:cNvSpPr/>
          <p:nvPr/>
        </p:nvSpPr>
        <p:spPr>
          <a:xfrm flipV="1">
            <a:off x="201290" y="6655837"/>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CC5954C-45AA-48D8-8675-16CBEF1862E8}"/>
              </a:ext>
            </a:extLst>
          </p:cNvPr>
          <p:cNvSpPr/>
          <p:nvPr/>
        </p:nvSpPr>
        <p:spPr>
          <a:xfrm>
            <a:off x="201290" y="202163"/>
            <a:ext cx="11789420" cy="801994"/>
          </a:xfrm>
          <a:prstGeom prst="rect">
            <a:avLst/>
          </a:prstGeom>
          <a:solidFill>
            <a:srgbClr val="1E4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TA Positions</a:t>
            </a:r>
          </a:p>
        </p:txBody>
      </p:sp>
      <p:sp>
        <p:nvSpPr>
          <p:cNvPr id="11" name="Rectangle 10">
            <a:extLst>
              <a:ext uri="{FF2B5EF4-FFF2-40B4-BE49-F238E27FC236}">
                <a16:creationId xmlns:a16="http://schemas.microsoft.com/office/drawing/2014/main" id="{F93B9481-FF16-4433-B7B7-A52913AFDE44}"/>
              </a:ext>
            </a:extLst>
          </p:cNvPr>
          <p:cNvSpPr/>
          <p:nvPr/>
        </p:nvSpPr>
        <p:spPr>
          <a:xfrm flipV="1">
            <a:off x="201290" y="1053538"/>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picture containing meter&#10;&#10;Description automatically generated">
            <a:extLst>
              <a:ext uri="{FF2B5EF4-FFF2-40B4-BE49-F238E27FC236}">
                <a16:creationId xmlns:a16="http://schemas.microsoft.com/office/drawing/2014/main" id="{E5D887BE-764D-46E9-9D10-E0245A8330B8}"/>
              </a:ext>
            </a:extLst>
          </p:cNvPr>
          <p:cNvPicPr>
            <a:picLocks noChangeAspect="1"/>
          </p:cNvPicPr>
          <p:nvPr/>
        </p:nvPicPr>
        <p:blipFill>
          <a:blip r:embed="rId2"/>
          <a:stretch>
            <a:fillRect/>
          </a:stretch>
        </p:blipFill>
        <p:spPr>
          <a:xfrm>
            <a:off x="5577604" y="5920309"/>
            <a:ext cx="1036792" cy="598099"/>
          </a:xfrm>
          <a:prstGeom prst="rect">
            <a:avLst/>
          </a:prstGeom>
        </p:spPr>
      </p:pic>
      <p:sp>
        <p:nvSpPr>
          <p:cNvPr id="22" name="Rectangle 21">
            <a:extLst>
              <a:ext uri="{FF2B5EF4-FFF2-40B4-BE49-F238E27FC236}">
                <a16:creationId xmlns:a16="http://schemas.microsoft.com/office/drawing/2014/main" id="{398A2B46-1650-412E-9367-D838CE6DDDDD}"/>
              </a:ext>
            </a:extLst>
          </p:cNvPr>
          <p:cNvSpPr/>
          <p:nvPr/>
        </p:nvSpPr>
        <p:spPr>
          <a:xfrm>
            <a:off x="5330057" y="6655836"/>
            <a:ext cx="153188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CFDEE02E-8143-41D6-ACE5-03615CE65708}"/>
              </a:ext>
            </a:extLst>
          </p:cNvPr>
          <p:cNvSpPr txBox="1">
            <a:spLocks/>
          </p:cNvSpPr>
          <p:nvPr/>
        </p:nvSpPr>
        <p:spPr>
          <a:xfrm>
            <a:off x="1017270" y="792530"/>
            <a:ext cx="9794163" cy="4698978"/>
          </a:xfrm>
          <a:prstGeom prst="rect">
            <a:avLst/>
          </a:prstGeom>
        </p:spPr>
        <p:txBody>
          <a:bodyPr>
            <a:no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lnSpc>
                <a:spcPct val="150000"/>
              </a:lnSpc>
            </a:pPr>
            <a:endParaRPr lang="en-US" sz="2000" cap="none" dirty="0">
              <a:solidFill>
                <a:schemeClr val="tx1">
                  <a:lumMod val="95000"/>
                  <a:lumOff val="5000"/>
                </a:schemeClr>
              </a:solidFill>
              <a:latin typeface="+mn-lt"/>
            </a:endParaRPr>
          </a:p>
        </p:txBody>
      </p:sp>
      <p:pic>
        <p:nvPicPr>
          <p:cNvPr id="8" name="Picture 7" descr="A close - up of a clock&#10;&#10;Description automatically generated with low confidence">
            <a:extLst>
              <a:ext uri="{FF2B5EF4-FFF2-40B4-BE49-F238E27FC236}">
                <a16:creationId xmlns:a16="http://schemas.microsoft.com/office/drawing/2014/main" id="{F021334C-B424-4E11-A89C-0264E8B392C3}"/>
              </a:ext>
            </a:extLst>
          </p:cNvPr>
          <p:cNvPicPr>
            <a:picLocks noChangeAspect="1"/>
          </p:cNvPicPr>
          <p:nvPr/>
        </p:nvPicPr>
        <p:blipFill rotWithShape="1">
          <a:blip r:embed="rId3">
            <a:alphaModFix amt="40000"/>
            <a:extLst>
              <a:ext uri="{28A0092B-C50C-407E-A947-70E740481C1C}">
                <a14:useLocalDpi xmlns:a14="http://schemas.microsoft.com/office/drawing/2010/main" val="0"/>
              </a:ext>
            </a:extLst>
          </a:blip>
          <a:srcRect l="2287" r="50007" b="26357"/>
          <a:stretch/>
        </p:blipFill>
        <p:spPr>
          <a:xfrm>
            <a:off x="10126399" y="3778317"/>
            <a:ext cx="1864311" cy="2877923"/>
          </a:xfrm>
          <a:prstGeom prst="rect">
            <a:avLst/>
          </a:prstGeom>
        </p:spPr>
      </p:pic>
      <p:sp>
        <p:nvSpPr>
          <p:cNvPr id="2" name="Slide Number Placeholder 1">
            <a:extLst>
              <a:ext uri="{FF2B5EF4-FFF2-40B4-BE49-F238E27FC236}">
                <a16:creationId xmlns:a16="http://schemas.microsoft.com/office/drawing/2014/main" id="{B6C3CBD1-2FE2-4258-A911-1CC1F17593E9}"/>
              </a:ext>
            </a:extLst>
          </p:cNvPr>
          <p:cNvSpPr>
            <a:spLocks noGrp="1"/>
          </p:cNvSpPr>
          <p:nvPr>
            <p:ph type="sldNum" sz="quarter" idx="12"/>
          </p:nvPr>
        </p:nvSpPr>
        <p:spPr/>
        <p:txBody>
          <a:bodyPr/>
          <a:lstStyle/>
          <a:p>
            <a:fld id="{CD84E07C-6A5C-4660-B7D4-F241AE1B3146}" type="slidenum">
              <a:rPr lang="en-US" smtClean="0"/>
              <a:pPr/>
              <a:t>10</a:t>
            </a:fld>
            <a:endParaRPr lang="en-US" dirty="0"/>
          </a:p>
        </p:txBody>
      </p:sp>
      <p:sp>
        <p:nvSpPr>
          <p:cNvPr id="3" name="TextBox 2">
            <a:extLst>
              <a:ext uri="{FF2B5EF4-FFF2-40B4-BE49-F238E27FC236}">
                <a16:creationId xmlns:a16="http://schemas.microsoft.com/office/drawing/2014/main" id="{5BA10191-CB8D-89D9-A151-0F04D2B35AE3}"/>
              </a:ext>
            </a:extLst>
          </p:cNvPr>
          <p:cNvSpPr txBox="1"/>
          <p:nvPr/>
        </p:nvSpPr>
        <p:spPr>
          <a:xfrm>
            <a:off x="1036483" y="1398744"/>
            <a:ext cx="10138247" cy="4641655"/>
          </a:xfrm>
          <a:prstGeom prst="rect">
            <a:avLst/>
          </a:prstGeom>
          <a:noFill/>
        </p:spPr>
        <p:txBody>
          <a:bodyPr wrap="square" rtlCol="0">
            <a:spAutoFit/>
          </a:bodyPr>
          <a:lstStyle/>
          <a:p>
            <a:pPr marL="285750" indent="-285750">
              <a:lnSpc>
                <a:spcPts val="4000"/>
              </a:lnSpc>
              <a:buFont typeface="Arial" panose="020B0604020202020204" pitchFamily="34" charset="0"/>
              <a:buChar char="•"/>
            </a:pPr>
            <a:r>
              <a:rPr lang="en-US" sz="2800" dirty="0"/>
              <a:t>Commonly called DOC Technicians, agronomists, etc. , TAs work for the conservation district board.</a:t>
            </a:r>
            <a:br>
              <a:rPr lang="en-US" sz="2800" dirty="0"/>
            </a:br>
            <a:endParaRPr lang="en-US" sz="2800" dirty="0"/>
          </a:p>
          <a:p>
            <a:pPr marL="285750" indent="-285750">
              <a:lnSpc>
                <a:spcPts val="4000"/>
              </a:lnSpc>
              <a:buFont typeface="Arial" panose="020B0604020202020204" pitchFamily="34" charset="0"/>
              <a:buChar char="•"/>
            </a:pPr>
            <a:r>
              <a:rPr lang="en-US" sz="2800" dirty="0"/>
              <a:t>CD is responsible for administrative duties, including payroll and performance evaluation.</a:t>
            </a:r>
            <a:br>
              <a:rPr lang="en-US" sz="2800" dirty="0"/>
            </a:br>
            <a:endParaRPr lang="en-US" sz="2800" dirty="0"/>
          </a:p>
          <a:p>
            <a:pPr marL="285750" indent="-285750">
              <a:lnSpc>
                <a:spcPts val="4000"/>
              </a:lnSpc>
              <a:buFont typeface="Arial" panose="020B0604020202020204" pitchFamily="34" charset="0"/>
              <a:buChar char="•"/>
            </a:pPr>
            <a:r>
              <a:rPr lang="en-US" sz="2800" dirty="0"/>
              <a:t>Daily assignments/training/workload comes from NRCS.</a:t>
            </a:r>
          </a:p>
          <a:p>
            <a:pPr marL="285750" indent="-285750">
              <a:lnSpc>
                <a:spcPts val="4000"/>
              </a:lnSpc>
              <a:buFont typeface="Arial" panose="020B0604020202020204" pitchFamily="34" charset="0"/>
              <a:buChar char="•"/>
            </a:pPr>
            <a:endParaRPr lang="en-US" sz="3200" dirty="0"/>
          </a:p>
          <a:p>
            <a:pPr marL="285750" indent="-285750">
              <a:lnSpc>
                <a:spcPts val="4000"/>
              </a:lnSpc>
              <a:buFont typeface="Arial" panose="020B0604020202020204" pitchFamily="34" charset="0"/>
              <a:buChar char="•"/>
            </a:pPr>
            <a:endParaRPr lang="en-US" dirty="0"/>
          </a:p>
        </p:txBody>
      </p:sp>
    </p:spTree>
    <p:extLst>
      <p:ext uri="{BB962C8B-B14F-4D97-AF65-F5344CB8AC3E}">
        <p14:creationId xmlns:p14="http://schemas.microsoft.com/office/powerpoint/2010/main" val="800009091"/>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00FFDA-D088-423C-93CC-F591AFDC4974}"/>
              </a:ext>
            </a:extLst>
          </p:cNvPr>
          <p:cNvSpPr/>
          <p:nvPr/>
        </p:nvSpPr>
        <p:spPr>
          <a:xfrm flipV="1">
            <a:off x="201290" y="6655837"/>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CC5954C-45AA-48D8-8675-16CBEF1862E8}"/>
              </a:ext>
            </a:extLst>
          </p:cNvPr>
          <p:cNvSpPr/>
          <p:nvPr/>
        </p:nvSpPr>
        <p:spPr>
          <a:xfrm>
            <a:off x="201290" y="251544"/>
            <a:ext cx="11789420" cy="801994"/>
          </a:xfrm>
          <a:prstGeom prst="rect">
            <a:avLst/>
          </a:prstGeom>
          <a:solidFill>
            <a:srgbClr val="1E4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spc="300" dirty="0"/>
              <a:t>PROS</a:t>
            </a:r>
          </a:p>
        </p:txBody>
      </p:sp>
      <p:sp>
        <p:nvSpPr>
          <p:cNvPr id="11" name="Rectangle 10">
            <a:extLst>
              <a:ext uri="{FF2B5EF4-FFF2-40B4-BE49-F238E27FC236}">
                <a16:creationId xmlns:a16="http://schemas.microsoft.com/office/drawing/2014/main" id="{F93B9481-FF16-4433-B7B7-A52913AFDE44}"/>
              </a:ext>
            </a:extLst>
          </p:cNvPr>
          <p:cNvSpPr/>
          <p:nvPr/>
        </p:nvSpPr>
        <p:spPr>
          <a:xfrm flipV="1">
            <a:off x="201290" y="1053538"/>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picture containing meter&#10;&#10;Description automatically generated">
            <a:extLst>
              <a:ext uri="{FF2B5EF4-FFF2-40B4-BE49-F238E27FC236}">
                <a16:creationId xmlns:a16="http://schemas.microsoft.com/office/drawing/2014/main" id="{E5D887BE-764D-46E9-9D10-E0245A8330B8}"/>
              </a:ext>
            </a:extLst>
          </p:cNvPr>
          <p:cNvPicPr>
            <a:picLocks noChangeAspect="1"/>
          </p:cNvPicPr>
          <p:nvPr/>
        </p:nvPicPr>
        <p:blipFill>
          <a:blip r:embed="rId2"/>
          <a:stretch>
            <a:fillRect/>
          </a:stretch>
        </p:blipFill>
        <p:spPr>
          <a:xfrm>
            <a:off x="5577604" y="5920309"/>
            <a:ext cx="1036792" cy="598099"/>
          </a:xfrm>
          <a:prstGeom prst="rect">
            <a:avLst/>
          </a:prstGeom>
        </p:spPr>
      </p:pic>
      <p:sp>
        <p:nvSpPr>
          <p:cNvPr id="22" name="Rectangle 21">
            <a:extLst>
              <a:ext uri="{FF2B5EF4-FFF2-40B4-BE49-F238E27FC236}">
                <a16:creationId xmlns:a16="http://schemas.microsoft.com/office/drawing/2014/main" id="{398A2B46-1650-412E-9367-D838CE6DDDDD}"/>
              </a:ext>
            </a:extLst>
          </p:cNvPr>
          <p:cNvSpPr/>
          <p:nvPr/>
        </p:nvSpPr>
        <p:spPr>
          <a:xfrm>
            <a:off x="5330057" y="6655836"/>
            <a:ext cx="153188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CFDEE02E-8143-41D6-ACE5-03615CE65708}"/>
              </a:ext>
            </a:extLst>
          </p:cNvPr>
          <p:cNvSpPr txBox="1">
            <a:spLocks/>
          </p:cNvSpPr>
          <p:nvPr/>
        </p:nvSpPr>
        <p:spPr>
          <a:xfrm>
            <a:off x="1017270" y="792530"/>
            <a:ext cx="9794163" cy="4698978"/>
          </a:xfrm>
          <a:prstGeom prst="rect">
            <a:avLst/>
          </a:prstGeom>
        </p:spPr>
        <p:txBody>
          <a:bodyPr>
            <a:no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lnSpc>
                <a:spcPct val="150000"/>
              </a:lnSpc>
            </a:pPr>
            <a:endParaRPr lang="en-US" sz="2000" cap="none" dirty="0">
              <a:solidFill>
                <a:schemeClr val="tx1">
                  <a:lumMod val="95000"/>
                  <a:lumOff val="5000"/>
                </a:schemeClr>
              </a:solidFill>
              <a:latin typeface="+mn-lt"/>
            </a:endParaRPr>
          </a:p>
        </p:txBody>
      </p:sp>
      <p:pic>
        <p:nvPicPr>
          <p:cNvPr id="8" name="Picture 7" descr="A close - up of a clock&#10;&#10;Description automatically generated with low confidence">
            <a:extLst>
              <a:ext uri="{FF2B5EF4-FFF2-40B4-BE49-F238E27FC236}">
                <a16:creationId xmlns:a16="http://schemas.microsoft.com/office/drawing/2014/main" id="{F021334C-B424-4E11-A89C-0264E8B392C3}"/>
              </a:ext>
            </a:extLst>
          </p:cNvPr>
          <p:cNvPicPr>
            <a:picLocks noChangeAspect="1"/>
          </p:cNvPicPr>
          <p:nvPr/>
        </p:nvPicPr>
        <p:blipFill rotWithShape="1">
          <a:blip r:embed="rId3">
            <a:alphaModFix amt="40000"/>
            <a:extLst>
              <a:ext uri="{28A0092B-C50C-407E-A947-70E740481C1C}">
                <a14:useLocalDpi xmlns:a14="http://schemas.microsoft.com/office/drawing/2010/main" val="0"/>
              </a:ext>
            </a:extLst>
          </a:blip>
          <a:srcRect l="2287" r="50007" b="26357"/>
          <a:stretch/>
        </p:blipFill>
        <p:spPr>
          <a:xfrm>
            <a:off x="10126399" y="3778317"/>
            <a:ext cx="1864311" cy="2877923"/>
          </a:xfrm>
          <a:prstGeom prst="rect">
            <a:avLst/>
          </a:prstGeom>
        </p:spPr>
      </p:pic>
      <p:sp>
        <p:nvSpPr>
          <p:cNvPr id="2" name="Slide Number Placeholder 1">
            <a:extLst>
              <a:ext uri="{FF2B5EF4-FFF2-40B4-BE49-F238E27FC236}">
                <a16:creationId xmlns:a16="http://schemas.microsoft.com/office/drawing/2014/main" id="{B6C3CBD1-2FE2-4258-A911-1CC1F17593E9}"/>
              </a:ext>
            </a:extLst>
          </p:cNvPr>
          <p:cNvSpPr>
            <a:spLocks noGrp="1"/>
          </p:cNvSpPr>
          <p:nvPr>
            <p:ph type="sldNum" sz="quarter" idx="12"/>
          </p:nvPr>
        </p:nvSpPr>
        <p:spPr/>
        <p:txBody>
          <a:bodyPr/>
          <a:lstStyle/>
          <a:p>
            <a:fld id="{CD84E07C-6A5C-4660-B7D4-F241AE1B3146}" type="slidenum">
              <a:rPr lang="en-US" smtClean="0"/>
              <a:pPr/>
              <a:t>11</a:t>
            </a:fld>
            <a:endParaRPr lang="en-US" dirty="0"/>
          </a:p>
        </p:txBody>
      </p:sp>
      <p:sp>
        <p:nvSpPr>
          <p:cNvPr id="6" name="TextBox 5">
            <a:extLst>
              <a:ext uri="{FF2B5EF4-FFF2-40B4-BE49-F238E27FC236}">
                <a16:creationId xmlns:a16="http://schemas.microsoft.com/office/drawing/2014/main" id="{DA929C3D-4DBB-DCA1-1E76-0A1D720907CD}"/>
              </a:ext>
            </a:extLst>
          </p:cNvPr>
          <p:cNvSpPr txBox="1"/>
          <p:nvPr/>
        </p:nvSpPr>
        <p:spPr>
          <a:xfrm>
            <a:off x="1380567" y="1314546"/>
            <a:ext cx="9794163" cy="5109091"/>
          </a:xfrm>
          <a:prstGeom prst="rect">
            <a:avLst/>
          </a:prstGeom>
          <a:noFill/>
        </p:spPr>
        <p:txBody>
          <a:bodyPr wrap="square" rtlCol="0">
            <a:spAutoFit/>
          </a:bodyPr>
          <a:lstStyle/>
          <a:p>
            <a:pPr marL="457200" indent="-457200">
              <a:buFont typeface="Arial" panose="020B0604020202020204" pitchFamily="34" charset="0"/>
              <a:buChar char="•"/>
            </a:pPr>
            <a:r>
              <a:rPr lang="en-US" sz="2800" dirty="0"/>
              <a:t>Grant provides one DOC technician per Management Unit.</a:t>
            </a:r>
            <a:br>
              <a:rPr lang="en-US" sz="2800" dirty="0"/>
            </a:br>
            <a:endParaRPr lang="en-US" sz="2800" dirty="0"/>
          </a:p>
          <a:p>
            <a:pPr marL="457200" indent="-457200">
              <a:buFont typeface="Arial" panose="020B0604020202020204" pitchFamily="34" charset="0"/>
              <a:buChar char="•"/>
            </a:pPr>
            <a:r>
              <a:rPr lang="en-US" sz="2800" dirty="0"/>
              <a:t>Allows for local hires.</a:t>
            </a:r>
            <a:br>
              <a:rPr lang="en-US" sz="2800" dirty="0"/>
            </a:br>
            <a:endParaRPr lang="en-US" sz="2800" dirty="0"/>
          </a:p>
          <a:p>
            <a:pPr marL="457200" indent="-457200">
              <a:buFont typeface="Arial" panose="020B0604020202020204" pitchFamily="34" charset="0"/>
              <a:buChar char="•"/>
            </a:pPr>
            <a:r>
              <a:rPr lang="en-US" sz="2800" dirty="0"/>
              <a:t> Filling positions helps districts and NRCS get conservation on the ground.</a:t>
            </a:r>
            <a:br>
              <a:rPr lang="en-US" sz="2800" dirty="0"/>
            </a:br>
            <a:endParaRPr lang="en-US" sz="2800" dirty="0"/>
          </a:p>
          <a:p>
            <a:pPr marL="457200" indent="-457200">
              <a:buFont typeface="Arial" panose="020B0604020202020204" pitchFamily="34" charset="0"/>
              <a:buChar char="•"/>
            </a:pPr>
            <a:r>
              <a:rPr lang="en-US" sz="2800" dirty="0"/>
              <a:t>Administrative fee provided to districts for completing NPS-5 forms, hiring expenses, etc.</a:t>
            </a:r>
            <a:br>
              <a:rPr lang="en-US" sz="2800" dirty="0"/>
            </a:br>
            <a:endParaRPr lang="en-US" sz="2800" dirty="0"/>
          </a:p>
          <a:p>
            <a:pPr marL="457200" indent="-457200">
              <a:buFont typeface="Arial" panose="020B0604020202020204" pitchFamily="34" charset="0"/>
              <a:buChar char="•"/>
            </a:pPr>
            <a:r>
              <a:rPr lang="en-US" sz="2800" dirty="0"/>
              <a:t>“Feeder system” for NRCS staffing.</a:t>
            </a:r>
          </a:p>
          <a:p>
            <a:endParaRPr lang="en-US" dirty="0"/>
          </a:p>
        </p:txBody>
      </p:sp>
    </p:spTree>
    <p:extLst>
      <p:ext uri="{BB962C8B-B14F-4D97-AF65-F5344CB8AC3E}">
        <p14:creationId xmlns:p14="http://schemas.microsoft.com/office/powerpoint/2010/main" val="321688009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00FFDA-D088-423C-93CC-F591AFDC4974}"/>
              </a:ext>
            </a:extLst>
          </p:cNvPr>
          <p:cNvSpPr/>
          <p:nvPr/>
        </p:nvSpPr>
        <p:spPr>
          <a:xfrm flipV="1">
            <a:off x="201290" y="6655837"/>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CC5954C-45AA-48D8-8675-16CBEF1862E8}"/>
              </a:ext>
            </a:extLst>
          </p:cNvPr>
          <p:cNvSpPr/>
          <p:nvPr/>
        </p:nvSpPr>
        <p:spPr>
          <a:xfrm>
            <a:off x="201290" y="202163"/>
            <a:ext cx="11789420" cy="801994"/>
          </a:xfrm>
          <a:prstGeom prst="rect">
            <a:avLst/>
          </a:prstGeom>
          <a:solidFill>
            <a:srgbClr val="1E4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400" b="1" spc="600" dirty="0"/>
              <a:t>CONS</a:t>
            </a:r>
          </a:p>
        </p:txBody>
      </p:sp>
      <p:sp>
        <p:nvSpPr>
          <p:cNvPr id="11" name="Rectangle 10">
            <a:extLst>
              <a:ext uri="{FF2B5EF4-FFF2-40B4-BE49-F238E27FC236}">
                <a16:creationId xmlns:a16="http://schemas.microsoft.com/office/drawing/2014/main" id="{F93B9481-FF16-4433-B7B7-A52913AFDE44}"/>
              </a:ext>
            </a:extLst>
          </p:cNvPr>
          <p:cNvSpPr/>
          <p:nvPr/>
        </p:nvSpPr>
        <p:spPr>
          <a:xfrm flipV="1">
            <a:off x="201290" y="1053538"/>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picture containing meter&#10;&#10;Description automatically generated">
            <a:extLst>
              <a:ext uri="{FF2B5EF4-FFF2-40B4-BE49-F238E27FC236}">
                <a16:creationId xmlns:a16="http://schemas.microsoft.com/office/drawing/2014/main" id="{E5D887BE-764D-46E9-9D10-E0245A8330B8}"/>
              </a:ext>
            </a:extLst>
          </p:cNvPr>
          <p:cNvPicPr>
            <a:picLocks noChangeAspect="1"/>
          </p:cNvPicPr>
          <p:nvPr/>
        </p:nvPicPr>
        <p:blipFill>
          <a:blip r:embed="rId2"/>
          <a:stretch>
            <a:fillRect/>
          </a:stretch>
        </p:blipFill>
        <p:spPr>
          <a:xfrm>
            <a:off x="5577604" y="5920309"/>
            <a:ext cx="1036792" cy="598099"/>
          </a:xfrm>
          <a:prstGeom prst="rect">
            <a:avLst/>
          </a:prstGeom>
        </p:spPr>
      </p:pic>
      <p:sp>
        <p:nvSpPr>
          <p:cNvPr id="22" name="Rectangle 21">
            <a:extLst>
              <a:ext uri="{FF2B5EF4-FFF2-40B4-BE49-F238E27FC236}">
                <a16:creationId xmlns:a16="http://schemas.microsoft.com/office/drawing/2014/main" id="{398A2B46-1650-412E-9367-D838CE6DDDDD}"/>
              </a:ext>
            </a:extLst>
          </p:cNvPr>
          <p:cNvSpPr/>
          <p:nvPr/>
        </p:nvSpPr>
        <p:spPr>
          <a:xfrm>
            <a:off x="5330057" y="6655836"/>
            <a:ext cx="153188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CFDEE02E-8143-41D6-ACE5-03615CE65708}"/>
              </a:ext>
            </a:extLst>
          </p:cNvPr>
          <p:cNvSpPr txBox="1">
            <a:spLocks/>
          </p:cNvSpPr>
          <p:nvPr/>
        </p:nvSpPr>
        <p:spPr>
          <a:xfrm>
            <a:off x="1017270" y="792530"/>
            <a:ext cx="9794163" cy="4698978"/>
          </a:xfrm>
          <a:prstGeom prst="rect">
            <a:avLst/>
          </a:prstGeom>
        </p:spPr>
        <p:txBody>
          <a:bodyPr>
            <a:no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lnSpc>
                <a:spcPct val="150000"/>
              </a:lnSpc>
            </a:pPr>
            <a:endParaRPr lang="en-US" sz="2000" cap="none" dirty="0">
              <a:solidFill>
                <a:schemeClr val="tx1">
                  <a:lumMod val="95000"/>
                  <a:lumOff val="5000"/>
                </a:schemeClr>
              </a:solidFill>
              <a:latin typeface="+mn-lt"/>
            </a:endParaRPr>
          </a:p>
        </p:txBody>
      </p:sp>
      <p:pic>
        <p:nvPicPr>
          <p:cNvPr id="8" name="Picture 7" descr="A close - up of a clock&#10;&#10;Description automatically generated with low confidence">
            <a:extLst>
              <a:ext uri="{FF2B5EF4-FFF2-40B4-BE49-F238E27FC236}">
                <a16:creationId xmlns:a16="http://schemas.microsoft.com/office/drawing/2014/main" id="{F021334C-B424-4E11-A89C-0264E8B392C3}"/>
              </a:ext>
            </a:extLst>
          </p:cNvPr>
          <p:cNvPicPr>
            <a:picLocks noChangeAspect="1"/>
          </p:cNvPicPr>
          <p:nvPr/>
        </p:nvPicPr>
        <p:blipFill rotWithShape="1">
          <a:blip r:embed="rId3">
            <a:alphaModFix amt="40000"/>
            <a:extLst>
              <a:ext uri="{28A0092B-C50C-407E-A947-70E740481C1C}">
                <a14:useLocalDpi xmlns:a14="http://schemas.microsoft.com/office/drawing/2010/main" val="0"/>
              </a:ext>
            </a:extLst>
          </a:blip>
          <a:srcRect l="2287" r="50007" b="26357"/>
          <a:stretch/>
        </p:blipFill>
        <p:spPr>
          <a:xfrm>
            <a:off x="10126399" y="3778317"/>
            <a:ext cx="1864311" cy="2877923"/>
          </a:xfrm>
          <a:prstGeom prst="rect">
            <a:avLst/>
          </a:prstGeom>
        </p:spPr>
      </p:pic>
      <p:sp>
        <p:nvSpPr>
          <p:cNvPr id="2" name="Slide Number Placeholder 1">
            <a:extLst>
              <a:ext uri="{FF2B5EF4-FFF2-40B4-BE49-F238E27FC236}">
                <a16:creationId xmlns:a16="http://schemas.microsoft.com/office/drawing/2014/main" id="{B6C3CBD1-2FE2-4258-A911-1CC1F17593E9}"/>
              </a:ext>
            </a:extLst>
          </p:cNvPr>
          <p:cNvSpPr>
            <a:spLocks noGrp="1"/>
          </p:cNvSpPr>
          <p:nvPr>
            <p:ph type="sldNum" sz="quarter" idx="12"/>
          </p:nvPr>
        </p:nvSpPr>
        <p:spPr/>
        <p:txBody>
          <a:bodyPr/>
          <a:lstStyle/>
          <a:p>
            <a:fld id="{CD84E07C-6A5C-4660-B7D4-F241AE1B3146}" type="slidenum">
              <a:rPr lang="en-US" smtClean="0"/>
              <a:pPr/>
              <a:t>12</a:t>
            </a:fld>
            <a:endParaRPr lang="en-US" dirty="0"/>
          </a:p>
        </p:txBody>
      </p:sp>
      <p:sp>
        <p:nvSpPr>
          <p:cNvPr id="6" name="TextBox 5">
            <a:extLst>
              <a:ext uri="{FF2B5EF4-FFF2-40B4-BE49-F238E27FC236}">
                <a16:creationId xmlns:a16="http://schemas.microsoft.com/office/drawing/2014/main" id="{DA929C3D-4DBB-DCA1-1E76-0A1D720907CD}"/>
              </a:ext>
            </a:extLst>
          </p:cNvPr>
          <p:cNvSpPr txBox="1"/>
          <p:nvPr/>
        </p:nvSpPr>
        <p:spPr>
          <a:xfrm>
            <a:off x="838200" y="1195945"/>
            <a:ext cx="9794163" cy="4154984"/>
          </a:xfrm>
          <a:prstGeom prst="rect">
            <a:avLst/>
          </a:prstGeom>
          <a:noFill/>
        </p:spPr>
        <p:txBody>
          <a:bodyPr wrap="square" rtlCol="0">
            <a:spAutoFit/>
          </a:bodyPr>
          <a:lstStyle/>
          <a:p>
            <a:pPr marL="457200" indent="-457200">
              <a:buFont typeface="Arial" panose="020B0604020202020204" pitchFamily="34" charset="0"/>
              <a:buChar char="•"/>
            </a:pPr>
            <a:r>
              <a:rPr lang="en-US" sz="2400" dirty="0"/>
              <a:t>State match is NPS funds that could be used on conservation projects.</a:t>
            </a:r>
            <a:br>
              <a:rPr lang="en-US" sz="2400" dirty="0"/>
            </a:br>
            <a:endParaRPr lang="en-US" sz="2400" dirty="0"/>
          </a:p>
          <a:p>
            <a:pPr marL="457200" indent="-457200">
              <a:buFont typeface="Arial" panose="020B0604020202020204" pitchFamily="34" charset="0"/>
              <a:buChar char="•"/>
            </a:pPr>
            <a:r>
              <a:rPr lang="en-US" sz="2400" dirty="0"/>
              <a:t>TA who has worked for multiple years may take a pay cut if NRCS position comes available as NRCS start pay is based on no experience. </a:t>
            </a:r>
            <a:br>
              <a:rPr lang="en-US" sz="2400" dirty="0"/>
            </a:br>
            <a:r>
              <a:rPr lang="en-US" sz="2400" dirty="0"/>
              <a:t> </a:t>
            </a:r>
          </a:p>
          <a:p>
            <a:pPr marL="457200" indent="-457200">
              <a:buFont typeface="Arial" panose="020B0604020202020204" pitchFamily="34" charset="0"/>
              <a:buChar char="•"/>
            </a:pPr>
            <a:r>
              <a:rPr lang="en-US" sz="2400" dirty="0"/>
              <a:t>NRCS does not consider time worked (experience) as a TA when considering federal promotions.</a:t>
            </a:r>
            <a:br>
              <a:rPr lang="en-US" sz="2400" dirty="0"/>
            </a:br>
            <a:endParaRPr lang="en-US" sz="2400" dirty="0"/>
          </a:p>
          <a:p>
            <a:pPr marL="457200" indent="-457200">
              <a:buFont typeface="Arial" panose="020B0604020202020204" pitchFamily="34" charset="0"/>
              <a:buChar char="•"/>
            </a:pPr>
            <a:r>
              <a:rPr lang="en-US" sz="2400" dirty="0"/>
              <a:t>As NRCS hires on the DOC technicians, there is a constant turnover and administrative “paperwork” at state level as one contract ends and another begins.</a:t>
            </a:r>
          </a:p>
        </p:txBody>
      </p:sp>
      <p:sp>
        <p:nvSpPr>
          <p:cNvPr id="4" name="TextBox 3">
            <a:extLst>
              <a:ext uri="{FF2B5EF4-FFF2-40B4-BE49-F238E27FC236}">
                <a16:creationId xmlns:a16="http://schemas.microsoft.com/office/drawing/2014/main" id="{00DF2619-4C49-69A9-266D-ABDDCBA5E5A7}"/>
              </a:ext>
            </a:extLst>
          </p:cNvPr>
          <p:cNvSpPr txBox="1"/>
          <p:nvPr/>
        </p:nvSpPr>
        <p:spPr>
          <a:xfrm>
            <a:off x="869322" y="5532553"/>
            <a:ext cx="10305408" cy="830997"/>
          </a:xfrm>
          <a:prstGeom prst="rect">
            <a:avLst/>
          </a:prstGeom>
          <a:noFill/>
        </p:spPr>
        <p:txBody>
          <a:bodyPr wrap="square">
            <a:spAutoFit/>
          </a:bodyPr>
          <a:lstStyle/>
          <a:p>
            <a:pPr marL="457200" indent="-457200">
              <a:buFont typeface="Arial" panose="020B0604020202020204" pitchFamily="34" charset="0"/>
              <a:buChar char="•"/>
            </a:pPr>
            <a:r>
              <a:rPr lang="en-US" sz="2400" b="1" dirty="0"/>
              <a:t>District staff are not covered by NRCS “insurance” while operating NRCS vehicles.  </a:t>
            </a:r>
          </a:p>
        </p:txBody>
      </p:sp>
    </p:spTree>
    <p:extLst>
      <p:ext uri="{BB962C8B-B14F-4D97-AF65-F5344CB8AC3E}">
        <p14:creationId xmlns:p14="http://schemas.microsoft.com/office/powerpoint/2010/main" val="55405526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5" presetClass="entr" presetSubtype="0" fill="hold" grpId="0" nodeType="afterEffect">
                                  <p:stCondLst>
                                    <p:cond delay="300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2500"/>
                                        <p:tgtEl>
                                          <p:spTgt spid="4"/>
                                        </p:tgtEl>
                                      </p:cBhvr>
                                    </p:animEffect>
                                    <p:anim calcmode="lin" valueType="num">
                                      <p:cBhvr>
                                        <p:cTn id="8" dur="2500" fill="hold"/>
                                        <p:tgtEl>
                                          <p:spTgt spid="4"/>
                                        </p:tgtEl>
                                        <p:attrNameLst>
                                          <p:attrName>ppt_w</p:attrName>
                                        </p:attrNameLst>
                                      </p:cBhvr>
                                      <p:tavLst>
                                        <p:tav tm="0" fmla="#ppt_w*sin(2.5*pi*$)">
                                          <p:val>
                                            <p:fltVal val="0"/>
                                          </p:val>
                                        </p:tav>
                                        <p:tav tm="100000">
                                          <p:val>
                                            <p:fltVal val="1"/>
                                          </p:val>
                                        </p:tav>
                                      </p:tavLst>
                                    </p:anim>
                                    <p:anim calcmode="lin" valueType="num">
                                      <p:cBhvr>
                                        <p:cTn id="9" dur="2500" fill="hold"/>
                                        <p:tgtEl>
                                          <p:spTgt spid="4"/>
                                        </p:tgtEl>
                                        <p:attrNameLst>
                                          <p:attrName>ppt_h</p:attrName>
                                        </p:attrNameLst>
                                      </p:cBhvr>
                                      <p:tavLst>
                                        <p:tav tm="0">
                                          <p:val>
                                            <p:strVal val="#ppt_h"/>
                                          </p:val>
                                        </p:tav>
                                        <p:tav tm="100000">
                                          <p:val>
                                            <p:strVal val="#ppt_h"/>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00FFDA-D088-423C-93CC-F591AFDC4974}"/>
              </a:ext>
            </a:extLst>
          </p:cNvPr>
          <p:cNvSpPr/>
          <p:nvPr/>
        </p:nvSpPr>
        <p:spPr>
          <a:xfrm flipV="1">
            <a:off x="201290" y="6655837"/>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CC5954C-45AA-48D8-8675-16CBEF1862E8}"/>
              </a:ext>
            </a:extLst>
          </p:cNvPr>
          <p:cNvSpPr/>
          <p:nvPr/>
        </p:nvSpPr>
        <p:spPr>
          <a:xfrm>
            <a:off x="201290" y="202163"/>
            <a:ext cx="11789420" cy="801994"/>
          </a:xfrm>
          <a:prstGeom prst="rect">
            <a:avLst/>
          </a:prstGeom>
          <a:solidFill>
            <a:srgbClr val="1E4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DRIVING NRCS VEHICLES</a:t>
            </a:r>
          </a:p>
        </p:txBody>
      </p:sp>
      <p:sp>
        <p:nvSpPr>
          <p:cNvPr id="11" name="Rectangle 10">
            <a:extLst>
              <a:ext uri="{FF2B5EF4-FFF2-40B4-BE49-F238E27FC236}">
                <a16:creationId xmlns:a16="http://schemas.microsoft.com/office/drawing/2014/main" id="{F93B9481-FF16-4433-B7B7-A52913AFDE44}"/>
              </a:ext>
            </a:extLst>
          </p:cNvPr>
          <p:cNvSpPr/>
          <p:nvPr/>
        </p:nvSpPr>
        <p:spPr>
          <a:xfrm flipV="1">
            <a:off x="201290" y="1053538"/>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picture containing meter&#10;&#10;Description automatically generated">
            <a:extLst>
              <a:ext uri="{FF2B5EF4-FFF2-40B4-BE49-F238E27FC236}">
                <a16:creationId xmlns:a16="http://schemas.microsoft.com/office/drawing/2014/main" id="{E5D887BE-764D-46E9-9D10-E0245A8330B8}"/>
              </a:ext>
            </a:extLst>
          </p:cNvPr>
          <p:cNvPicPr>
            <a:picLocks noChangeAspect="1"/>
          </p:cNvPicPr>
          <p:nvPr/>
        </p:nvPicPr>
        <p:blipFill>
          <a:blip r:embed="rId2"/>
          <a:stretch>
            <a:fillRect/>
          </a:stretch>
        </p:blipFill>
        <p:spPr>
          <a:xfrm>
            <a:off x="5577604" y="5920309"/>
            <a:ext cx="1036792" cy="598099"/>
          </a:xfrm>
          <a:prstGeom prst="rect">
            <a:avLst/>
          </a:prstGeom>
        </p:spPr>
      </p:pic>
      <p:sp>
        <p:nvSpPr>
          <p:cNvPr id="22" name="Rectangle 21">
            <a:extLst>
              <a:ext uri="{FF2B5EF4-FFF2-40B4-BE49-F238E27FC236}">
                <a16:creationId xmlns:a16="http://schemas.microsoft.com/office/drawing/2014/main" id="{398A2B46-1650-412E-9367-D838CE6DDDDD}"/>
              </a:ext>
            </a:extLst>
          </p:cNvPr>
          <p:cNvSpPr/>
          <p:nvPr/>
        </p:nvSpPr>
        <p:spPr>
          <a:xfrm>
            <a:off x="5330057" y="6655836"/>
            <a:ext cx="153188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close - up of a clock&#10;&#10;Description automatically generated with low confidence">
            <a:extLst>
              <a:ext uri="{FF2B5EF4-FFF2-40B4-BE49-F238E27FC236}">
                <a16:creationId xmlns:a16="http://schemas.microsoft.com/office/drawing/2014/main" id="{62FF6BCE-8FA5-4395-A24A-550C4555B24B}"/>
              </a:ext>
            </a:extLst>
          </p:cNvPr>
          <p:cNvPicPr>
            <a:picLocks noChangeAspect="1"/>
          </p:cNvPicPr>
          <p:nvPr/>
        </p:nvPicPr>
        <p:blipFill rotWithShape="1">
          <a:blip r:embed="rId3">
            <a:alphaModFix amt="40000"/>
            <a:extLst>
              <a:ext uri="{28A0092B-C50C-407E-A947-70E740481C1C}">
                <a14:useLocalDpi xmlns:a14="http://schemas.microsoft.com/office/drawing/2010/main" val="0"/>
              </a:ext>
            </a:extLst>
          </a:blip>
          <a:srcRect l="2287" r="50007" b="26357"/>
          <a:stretch/>
        </p:blipFill>
        <p:spPr>
          <a:xfrm>
            <a:off x="10126399" y="3778317"/>
            <a:ext cx="1864311" cy="2877923"/>
          </a:xfrm>
          <a:prstGeom prst="rect">
            <a:avLst/>
          </a:prstGeom>
        </p:spPr>
      </p:pic>
      <p:sp>
        <p:nvSpPr>
          <p:cNvPr id="2" name="Slide Number Placeholder 1">
            <a:extLst>
              <a:ext uri="{FF2B5EF4-FFF2-40B4-BE49-F238E27FC236}">
                <a16:creationId xmlns:a16="http://schemas.microsoft.com/office/drawing/2014/main" id="{269A5A36-3389-4B0C-9E94-1238219C992F}"/>
              </a:ext>
            </a:extLst>
          </p:cNvPr>
          <p:cNvSpPr>
            <a:spLocks noGrp="1"/>
          </p:cNvSpPr>
          <p:nvPr>
            <p:ph type="sldNum" sz="quarter" idx="12"/>
          </p:nvPr>
        </p:nvSpPr>
        <p:spPr/>
        <p:txBody>
          <a:bodyPr/>
          <a:lstStyle/>
          <a:p>
            <a:fld id="{CD84E07C-6A5C-4660-B7D4-F241AE1B3146}" type="slidenum">
              <a:rPr lang="en-US" smtClean="0"/>
              <a:pPr/>
              <a:t>13</a:t>
            </a:fld>
            <a:endParaRPr lang="en-US" dirty="0"/>
          </a:p>
        </p:txBody>
      </p:sp>
      <p:sp>
        <p:nvSpPr>
          <p:cNvPr id="4" name="Rectangle 5">
            <a:extLst>
              <a:ext uri="{FF2B5EF4-FFF2-40B4-BE49-F238E27FC236}">
                <a16:creationId xmlns:a16="http://schemas.microsoft.com/office/drawing/2014/main" id="{953D21FC-FF08-4BF7-848A-7D68BCD696F0}"/>
              </a:ext>
            </a:extLst>
          </p:cNvPr>
          <p:cNvSpPr>
            <a:spLocks noChangeArrowheads="1"/>
          </p:cNvSpPr>
          <p:nvPr/>
        </p:nvSpPr>
        <p:spPr bwMode="auto">
          <a:xfrm>
            <a:off x="0" y="4819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Title 1">
            <a:extLst>
              <a:ext uri="{FF2B5EF4-FFF2-40B4-BE49-F238E27FC236}">
                <a16:creationId xmlns:a16="http://schemas.microsoft.com/office/drawing/2014/main" id="{D7CE8398-D450-4F23-9BAF-7FE8F818A8D7}"/>
              </a:ext>
            </a:extLst>
          </p:cNvPr>
          <p:cNvSpPr txBox="1">
            <a:spLocks/>
          </p:cNvSpPr>
          <p:nvPr/>
        </p:nvSpPr>
        <p:spPr>
          <a:xfrm>
            <a:off x="1476719" y="1393128"/>
            <a:ext cx="9133425" cy="4567777"/>
          </a:xfrm>
          <a:prstGeom prst="rect">
            <a:avLst/>
          </a:prstGeom>
        </p:spPr>
        <p:txBody>
          <a:bodyPr>
            <a:no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50000"/>
              </a:lnSpc>
            </a:pPr>
            <a:endParaRPr lang="en-US" dirty="0">
              <a:solidFill>
                <a:srgbClr val="1E417B"/>
              </a:solidFill>
              <a:latin typeface="Franklin Gothic Demi" panose="020B0703020102020204" pitchFamily="34" charset="0"/>
            </a:endParaRPr>
          </a:p>
          <a:p>
            <a:pPr>
              <a:lnSpc>
                <a:spcPct val="150000"/>
              </a:lnSpc>
            </a:pPr>
            <a:endParaRPr lang="en-US" dirty="0">
              <a:solidFill>
                <a:srgbClr val="1E417B"/>
              </a:solidFill>
              <a:latin typeface="Franklin Gothic Demi" panose="020B0703020102020204" pitchFamily="34" charset="0"/>
            </a:endParaRPr>
          </a:p>
          <a:p>
            <a:pPr lvl="0" defTabSz="914400" eaLnBrk="0" fontAlgn="base" hangingPunct="0">
              <a:spcAft>
                <a:spcPct val="0"/>
              </a:spcAft>
            </a:pPr>
            <a:r>
              <a:rPr lang="en-US" altLang="en-US" sz="1400" cap="none"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endParaRPr lang="en-US" altLang="en-US" sz="1400" cap="none" dirty="0">
              <a:solidFill>
                <a:prstClr val="black"/>
              </a:solidFill>
              <a:latin typeface="Arial" panose="020B0604020202020204" pitchFamily="34" charset="0"/>
              <a:ea typeface="+mn-ea"/>
              <a:cs typeface="+mn-cs"/>
            </a:endParaRPr>
          </a:p>
          <a:p>
            <a:pPr marR="0" rtl="0">
              <a:lnSpc>
                <a:spcPct val="150000"/>
              </a:lnSpc>
            </a:pPr>
            <a:endParaRPr lang="en-US" sz="2000" cap="none" dirty="0">
              <a:solidFill>
                <a:schemeClr val="tx1">
                  <a:lumMod val="95000"/>
                  <a:lumOff val="5000"/>
                </a:schemeClr>
              </a:solidFill>
              <a:latin typeface="Franklin Gothic Demi" panose="020B0703020102020204" pitchFamily="34" charset="0"/>
            </a:endParaRPr>
          </a:p>
        </p:txBody>
      </p:sp>
      <p:sp>
        <p:nvSpPr>
          <p:cNvPr id="23" name="Rectangle 22">
            <a:extLst>
              <a:ext uri="{FF2B5EF4-FFF2-40B4-BE49-F238E27FC236}">
                <a16:creationId xmlns:a16="http://schemas.microsoft.com/office/drawing/2014/main" id="{15A0679E-B077-4FA3-BD46-43A2ED1D9C73}"/>
              </a:ext>
            </a:extLst>
          </p:cNvPr>
          <p:cNvSpPr>
            <a:spLocks noChangeArrowheads="1"/>
          </p:cNvSpPr>
          <p:nvPr/>
        </p:nvSpPr>
        <p:spPr bwMode="auto">
          <a:xfrm>
            <a:off x="-201290" y="23757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 name="Rectangle 6">
            <a:extLst>
              <a:ext uri="{FF2B5EF4-FFF2-40B4-BE49-F238E27FC236}">
                <a16:creationId xmlns:a16="http://schemas.microsoft.com/office/drawing/2014/main" id="{0F9FE7B5-9D7E-4F02-805A-A2019852B797}"/>
              </a:ext>
            </a:extLst>
          </p:cNvPr>
          <p:cNvSpPr>
            <a:spLocks noChangeArrowheads="1"/>
          </p:cNvSpPr>
          <p:nvPr/>
        </p:nvSpPr>
        <p:spPr bwMode="auto">
          <a:xfrm>
            <a:off x="-201290" y="415694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5">
            <a:extLst>
              <a:ext uri="{FF2B5EF4-FFF2-40B4-BE49-F238E27FC236}">
                <a16:creationId xmlns:a16="http://schemas.microsoft.com/office/drawing/2014/main" id="{68F1BD77-C025-4432-87BC-5B74C3E2169C}"/>
              </a:ext>
            </a:extLst>
          </p:cNvPr>
          <p:cNvSpPr>
            <a:spLocks noChangeArrowheads="1"/>
          </p:cNvSpPr>
          <p:nvPr/>
        </p:nvSpPr>
        <p:spPr bwMode="auto">
          <a:xfrm>
            <a:off x="-326572" y="134690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6">
            <a:extLst>
              <a:ext uri="{FF2B5EF4-FFF2-40B4-BE49-F238E27FC236}">
                <a16:creationId xmlns:a16="http://schemas.microsoft.com/office/drawing/2014/main" id="{B6F02690-DFA9-459C-A377-FB73DC4BC115}"/>
              </a:ext>
            </a:extLst>
          </p:cNvPr>
          <p:cNvSpPr>
            <a:spLocks noChangeArrowheads="1"/>
          </p:cNvSpPr>
          <p:nvPr/>
        </p:nvSpPr>
        <p:spPr bwMode="auto">
          <a:xfrm>
            <a:off x="0" y="43624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5">
            <a:extLst>
              <a:ext uri="{FF2B5EF4-FFF2-40B4-BE49-F238E27FC236}">
                <a16:creationId xmlns:a16="http://schemas.microsoft.com/office/drawing/2014/main" id="{7962BAD6-BCFF-416A-9BF1-B8EE488F57D6}"/>
              </a:ext>
            </a:extLst>
          </p:cNvPr>
          <p:cNvSpPr>
            <a:spLocks noChangeArrowheads="1"/>
          </p:cNvSpPr>
          <p:nvPr/>
        </p:nvSpPr>
        <p:spPr bwMode="auto">
          <a:xfrm>
            <a:off x="0" y="2438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7" name="Rectangle 5">
            <a:extLst>
              <a:ext uri="{FF2B5EF4-FFF2-40B4-BE49-F238E27FC236}">
                <a16:creationId xmlns:a16="http://schemas.microsoft.com/office/drawing/2014/main" id="{3969D82D-A501-423C-93B8-9D152642A976}"/>
              </a:ext>
            </a:extLst>
          </p:cNvPr>
          <p:cNvSpPr>
            <a:spLocks noChangeArrowheads="1"/>
          </p:cNvSpPr>
          <p:nvPr/>
        </p:nvSpPr>
        <p:spPr bwMode="auto">
          <a:xfrm>
            <a:off x="457200" y="24288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6">
            <a:extLst>
              <a:ext uri="{FF2B5EF4-FFF2-40B4-BE49-F238E27FC236}">
                <a16:creationId xmlns:a16="http://schemas.microsoft.com/office/drawing/2014/main" id="{824A14CC-DCFF-4913-88AB-A3F418E44AA3}"/>
              </a:ext>
            </a:extLst>
          </p:cNvPr>
          <p:cNvSpPr>
            <a:spLocks noChangeArrowheads="1"/>
          </p:cNvSpPr>
          <p:nvPr/>
        </p:nvSpPr>
        <p:spPr bwMode="auto">
          <a:xfrm>
            <a:off x="457200" y="43719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TextBox 8">
            <a:extLst>
              <a:ext uri="{FF2B5EF4-FFF2-40B4-BE49-F238E27FC236}">
                <a16:creationId xmlns:a16="http://schemas.microsoft.com/office/drawing/2014/main" id="{AE9FF7C7-15CD-7126-8EAD-002D1826157B}"/>
              </a:ext>
            </a:extLst>
          </p:cNvPr>
          <p:cNvSpPr txBox="1"/>
          <p:nvPr/>
        </p:nvSpPr>
        <p:spPr>
          <a:xfrm>
            <a:off x="1726782" y="2210957"/>
            <a:ext cx="8738435" cy="1446550"/>
          </a:xfrm>
          <a:prstGeom prst="rect">
            <a:avLst/>
          </a:prstGeom>
          <a:noFill/>
        </p:spPr>
        <p:txBody>
          <a:bodyPr wrap="square">
            <a:spAutoFit/>
          </a:bodyPr>
          <a:lstStyle/>
          <a:p>
            <a:r>
              <a:rPr lang="en-US" sz="4400" dirty="0">
                <a:solidFill>
                  <a:srgbClr val="FF0000"/>
                </a:solidFill>
              </a:rPr>
              <a:t>District staff do not have liability coverage while driving GOV vehicles.  </a:t>
            </a:r>
          </a:p>
        </p:txBody>
      </p:sp>
    </p:spTree>
    <p:extLst>
      <p:ext uri="{BB962C8B-B14F-4D97-AF65-F5344CB8AC3E}">
        <p14:creationId xmlns:p14="http://schemas.microsoft.com/office/powerpoint/2010/main" val="225613606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00FFDA-D088-423C-93CC-F591AFDC4974}"/>
              </a:ext>
            </a:extLst>
          </p:cNvPr>
          <p:cNvSpPr/>
          <p:nvPr/>
        </p:nvSpPr>
        <p:spPr>
          <a:xfrm flipV="1">
            <a:off x="201290" y="6655837"/>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CC5954C-45AA-48D8-8675-16CBEF1862E8}"/>
              </a:ext>
            </a:extLst>
          </p:cNvPr>
          <p:cNvSpPr/>
          <p:nvPr/>
        </p:nvSpPr>
        <p:spPr>
          <a:xfrm>
            <a:off x="131621" y="274403"/>
            <a:ext cx="11789420" cy="801994"/>
          </a:xfrm>
          <a:prstGeom prst="rect">
            <a:avLst/>
          </a:prstGeom>
          <a:solidFill>
            <a:srgbClr val="1E4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VEHICLE LIABILITY  </a:t>
            </a:r>
          </a:p>
        </p:txBody>
      </p:sp>
      <p:sp>
        <p:nvSpPr>
          <p:cNvPr id="11" name="Rectangle 10">
            <a:extLst>
              <a:ext uri="{FF2B5EF4-FFF2-40B4-BE49-F238E27FC236}">
                <a16:creationId xmlns:a16="http://schemas.microsoft.com/office/drawing/2014/main" id="{F93B9481-FF16-4433-B7B7-A52913AFDE44}"/>
              </a:ext>
            </a:extLst>
          </p:cNvPr>
          <p:cNvSpPr/>
          <p:nvPr/>
        </p:nvSpPr>
        <p:spPr>
          <a:xfrm flipV="1">
            <a:off x="201290" y="1053538"/>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picture containing meter&#10;&#10;Description automatically generated">
            <a:extLst>
              <a:ext uri="{FF2B5EF4-FFF2-40B4-BE49-F238E27FC236}">
                <a16:creationId xmlns:a16="http://schemas.microsoft.com/office/drawing/2014/main" id="{E5D887BE-764D-46E9-9D10-E0245A8330B8}"/>
              </a:ext>
            </a:extLst>
          </p:cNvPr>
          <p:cNvPicPr>
            <a:picLocks noChangeAspect="1"/>
          </p:cNvPicPr>
          <p:nvPr/>
        </p:nvPicPr>
        <p:blipFill>
          <a:blip r:embed="rId2"/>
          <a:stretch>
            <a:fillRect/>
          </a:stretch>
        </p:blipFill>
        <p:spPr>
          <a:xfrm>
            <a:off x="5577604" y="5920309"/>
            <a:ext cx="1036792" cy="598099"/>
          </a:xfrm>
          <a:prstGeom prst="rect">
            <a:avLst/>
          </a:prstGeom>
        </p:spPr>
      </p:pic>
      <p:sp>
        <p:nvSpPr>
          <p:cNvPr id="22" name="Rectangle 21">
            <a:extLst>
              <a:ext uri="{FF2B5EF4-FFF2-40B4-BE49-F238E27FC236}">
                <a16:creationId xmlns:a16="http://schemas.microsoft.com/office/drawing/2014/main" id="{398A2B46-1650-412E-9367-D838CE6DDDDD}"/>
              </a:ext>
            </a:extLst>
          </p:cNvPr>
          <p:cNvSpPr/>
          <p:nvPr/>
        </p:nvSpPr>
        <p:spPr>
          <a:xfrm>
            <a:off x="5330057" y="6655836"/>
            <a:ext cx="153188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close - up of a clock&#10;&#10;Description automatically generated with low confidence">
            <a:extLst>
              <a:ext uri="{FF2B5EF4-FFF2-40B4-BE49-F238E27FC236}">
                <a16:creationId xmlns:a16="http://schemas.microsoft.com/office/drawing/2014/main" id="{6B9CE25B-C109-45D8-8916-E4D103496594}"/>
              </a:ext>
            </a:extLst>
          </p:cNvPr>
          <p:cNvPicPr>
            <a:picLocks noChangeAspect="1"/>
          </p:cNvPicPr>
          <p:nvPr/>
        </p:nvPicPr>
        <p:blipFill rotWithShape="1">
          <a:blip r:embed="rId3">
            <a:alphaModFix amt="40000"/>
            <a:extLst>
              <a:ext uri="{28A0092B-C50C-407E-A947-70E740481C1C}">
                <a14:useLocalDpi xmlns:a14="http://schemas.microsoft.com/office/drawing/2010/main" val="0"/>
              </a:ext>
            </a:extLst>
          </a:blip>
          <a:srcRect l="2287" r="50007" b="26357"/>
          <a:stretch/>
        </p:blipFill>
        <p:spPr>
          <a:xfrm>
            <a:off x="10126399" y="3778317"/>
            <a:ext cx="1864311" cy="2877923"/>
          </a:xfrm>
          <a:prstGeom prst="rect">
            <a:avLst/>
          </a:prstGeom>
        </p:spPr>
      </p:pic>
      <p:sp>
        <p:nvSpPr>
          <p:cNvPr id="3" name="Slide Number Placeholder 2">
            <a:extLst>
              <a:ext uri="{FF2B5EF4-FFF2-40B4-BE49-F238E27FC236}">
                <a16:creationId xmlns:a16="http://schemas.microsoft.com/office/drawing/2014/main" id="{383EC7A3-C3AE-40A6-8F3B-F30EA05DD057}"/>
              </a:ext>
            </a:extLst>
          </p:cNvPr>
          <p:cNvSpPr>
            <a:spLocks noGrp="1"/>
          </p:cNvSpPr>
          <p:nvPr>
            <p:ph type="sldNum" sz="quarter" idx="12"/>
          </p:nvPr>
        </p:nvSpPr>
        <p:spPr/>
        <p:txBody>
          <a:bodyPr/>
          <a:lstStyle/>
          <a:p>
            <a:fld id="{CD84E07C-6A5C-4660-B7D4-F241AE1B3146}" type="slidenum">
              <a:rPr lang="en-US" smtClean="0"/>
              <a:pPr/>
              <a:t>14</a:t>
            </a:fld>
            <a:endParaRPr lang="en-US" dirty="0"/>
          </a:p>
        </p:txBody>
      </p:sp>
      <p:sp>
        <p:nvSpPr>
          <p:cNvPr id="6" name="Content Placeholder 5">
            <a:extLst>
              <a:ext uri="{FF2B5EF4-FFF2-40B4-BE49-F238E27FC236}">
                <a16:creationId xmlns:a16="http://schemas.microsoft.com/office/drawing/2014/main" id="{7C89ADDA-440B-F24F-6E38-803D35C5D47F}"/>
              </a:ext>
            </a:extLst>
          </p:cNvPr>
          <p:cNvSpPr>
            <a:spLocks noGrp="1"/>
          </p:cNvSpPr>
          <p:nvPr>
            <p:ph idx="1"/>
          </p:nvPr>
        </p:nvSpPr>
        <p:spPr>
          <a:xfrm>
            <a:off x="838200" y="1825625"/>
            <a:ext cx="10515600" cy="3695609"/>
          </a:xfrm>
        </p:spPr>
        <p:txBody>
          <a:bodyPr/>
          <a:lstStyle/>
          <a:p>
            <a:pPr marL="514350" indent="-514350">
              <a:buAutoNum type="arabicPeriod" startAt="14"/>
            </a:pPr>
            <a:r>
              <a:rPr lang="en-US" sz="2400" dirty="0"/>
              <a:t>The Partner will immediately report all vehicle accidents and traffic violations to NRCS and complete all required documents to report accidents to the GOV as a results of an accident caused by the Partner operator and pay all traffic violation citations.</a:t>
            </a:r>
            <a:br>
              <a:rPr lang="en-US" sz="2400" dirty="0"/>
            </a:br>
            <a:endParaRPr lang="en-US" sz="2400" dirty="0"/>
          </a:p>
          <a:p>
            <a:pPr marL="514350" indent="-514350">
              <a:buAutoNum type="arabicPeriod" startAt="14"/>
            </a:pPr>
            <a:r>
              <a:rPr lang="en-US" sz="2400" u="sng" dirty="0"/>
              <a:t>The Partner will assume responsibility for claims arising from accidents caused by Partner Drivers</a:t>
            </a:r>
            <a:r>
              <a:rPr lang="en-US" sz="2400" dirty="0"/>
              <a:t>.  The Partner will be responsible for receiving, process, and paying tort claims that are submitted due to an accident caused by a Partner driver. </a:t>
            </a:r>
          </a:p>
          <a:p>
            <a:pPr marL="0" indent="0" algn="r">
              <a:buNone/>
            </a:pPr>
            <a:r>
              <a:rPr lang="en-US" sz="2400" i="1" dirty="0"/>
              <a:t>Source:  Cooperative Work </a:t>
            </a:r>
            <a:r>
              <a:rPr lang="en-US" sz="2000" i="1" dirty="0"/>
              <a:t>Agreement</a:t>
            </a:r>
          </a:p>
        </p:txBody>
      </p:sp>
    </p:spTree>
    <p:extLst>
      <p:ext uri="{BB962C8B-B14F-4D97-AF65-F5344CB8AC3E}">
        <p14:creationId xmlns:p14="http://schemas.microsoft.com/office/powerpoint/2010/main" val="402514103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00FFDA-D088-423C-93CC-F591AFDC4974}"/>
              </a:ext>
            </a:extLst>
          </p:cNvPr>
          <p:cNvSpPr/>
          <p:nvPr/>
        </p:nvSpPr>
        <p:spPr>
          <a:xfrm flipV="1">
            <a:off x="201290" y="6655837"/>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CC5954C-45AA-48D8-8675-16CBEF1862E8}"/>
              </a:ext>
            </a:extLst>
          </p:cNvPr>
          <p:cNvSpPr/>
          <p:nvPr/>
        </p:nvSpPr>
        <p:spPr>
          <a:xfrm>
            <a:off x="201290" y="202163"/>
            <a:ext cx="11789420" cy="801994"/>
          </a:xfrm>
          <a:prstGeom prst="rect">
            <a:avLst/>
          </a:prstGeom>
          <a:solidFill>
            <a:srgbClr val="1E4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FEDERAL TORT CLAIMS ACT</a:t>
            </a:r>
          </a:p>
        </p:txBody>
      </p:sp>
      <p:sp>
        <p:nvSpPr>
          <p:cNvPr id="11" name="Rectangle 10">
            <a:extLst>
              <a:ext uri="{FF2B5EF4-FFF2-40B4-BE49-F238E27FC236}">
                <a16:creationId xmlns:a16="http://schemas.microsoft.com/office/drawing/2014/main" id="{F93B9481-FF16-4433-B7B7-A52913AFDE44}"/>
              </a:ext>
            </a:extLst>
          </p:cNvPr>
          <p:cNvSpPr/>
          <p:nvPr/>
        </p:nvSpPr>
        <p:spPr>
          <a:xfrm flipV="1">
            <a:off x="201290" y="1053538"/>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picture containing meter&#10;&#10;Description automatically generated">
            <a:extLst>
              <a:ext uri="{FF2B5EF4-FFF2-40B4-BE49-F238E27FC236}">
                <a16:creationId xmlns:a16="http://schemas.microsoft.com/office/drawing/2014/main" id="{E5D887BE-764D-46E9-9D10-E0245A8330B8}"/>
              </a:ext>
            </a:extLst>
          </p:cNvPr>
          <p:cNvPicPr>
            <a:picLocks noChangeAspect="1"/>
          </p:cNvPicPr>
          <p:nvPr/>
        </p:nvPicPr>
        <p:blipFill>
          <a:blip r:embed="rId2"/>
          <a:stretch>
            <a:fillRect/>
          </a:stretch>
        </p:blipFill>
        <p:spPr>
          <a:xfrm>
            <a:off x="5577604" y="5920309"/>
            <a:ext cx="1036792" cy="598099"/>
          </a:xfrm>
          <a:prstGeom prst="rect">
            <a:avLst/>
          </a:prstGeom>
        </p:spPr>
      </p:pic>
      <p:sp>
        <p:nvSpPr>
          <p:cNvPr id="22" name="Rectangle 21">
            <a:extLst>
              <a:ext uri="{FF2B5EF4-FFF2-40B4-BE49-F238E27FC236}">
                <a16:creationId xmlns:a16="http://schemas.microsoft.com/office/drawing/2014/main" id="{398A2B46-1650-412E-9367-D838CE6DDDDD}"/>
              </a:ext>
            </a:extLst>
          </p:cNvPr>
          <p:cNvSpPr/>
          <p:nvPr/>
        </p:nvSpPr>
        <p:spPr>
          <a:xfrm>
            <a:off x="5330057" y="6655836"/>
            <a:ext cx="153188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close - up of a clock&#10;&#10;Description automatically generated with low confidence">
            <a:extLst>
              <a:ext uri="{FF2B5EF4-FFF2-40B4-BE49-F238E27FC236}">
                <a16:creationId xmlns:a16="http://schemas.microsoft.com/office/drawing/2014/main" id="{6B9CE25B-C109-45D8-8916-E4D103496594}"/>
              </a:ext>
            </a:extLst>
          </p:cNvPr>
          <p:cNvPicPr>
            <a:picLocks noChangeAspect="1"/>
          </p:cNvPicPr>
          <p:nvPr/>
        </p:nvPicPr>
        <p:blipFill rotWithShape="1">
          <a:blip r:embed="rId3">
            <a:alphaModFix amt="40000"/>
            <a:extLst>
              <a:ext uri="{28A0092B-C50C-407E-A947-70E740481C1C}">
                <a14:useLocalDpi xmlns:a14="http://schemas.microsoft.com/office/drawing/2010/main" val="0"/>
              </a:ext>
            </a:extLst>
          </a:blip>
          <a:srcRect l="2287" r="50007" b="26357"/>
          <a:stretch/>
        </p:blipFill>
        <p:spPr>
          <a:xfrm>
            <a:off x="10126399" y="3778317"/>
            <a:ext cx="1864311" cy="2877923"/>
          </a:xfrm>
          <a:prstGeom prst="rect">
            <a:avLst/>
          </a:prstGeom>
        </p:spPr>
      </p:pic>
      <p:sp>
        <p:nvSpPr>
          <p:cNvPr id="3" name="Slide Number Placeholder 2">
            <a:extLst>
              <a:ext uri="{FF2B5EF4-FFF2-40B4-BE49-F238E27FC236}">
                <a16:creationId xmlns:a16="http://schemas.microsoft.com/office/drawing/2014/main" id="{383EC7A3-C3AE-40A6-8F3B-F30EA05DD057}"/>
              </a:ext>
            </a:extLst>
          </p:cNvPr>
          <p:cNvSpPr>
            <a:spLocks noGrp="1"/>
          </p:cNvSpPr>
          <p:nvPr>
            <p:ph type="sldNum" sz="quarter" idx="12"/>
          </p:nvPr>
        </p:nvSpPr>
        <p:spPr/>
        <p:txBody>
          <a:bodyPr/>
          <a:lstStyle/>
          <a:p>
            <a:fld id="{CD84E07C-6A5C-4660-B7D4-F241AE1B3146}" type="slidenum">
              <a:rPr lang="en-US" smtClean="0"/>
              <a:pPr/>
              <a:t>15</a:t>
            </a:fld>
            <a:endParaRPr lang="en-US" dirty="0"/>
          </a:p>
        </p:txBody>
      </p:sp>
      <p:sp>
        <p:nvSpPr>
          <p:cNvPr id="6" name="Content Placeholder 5">
            <a:extLst>
              <a:ext uri="{FF2B5EF4-FFF2-40B4-BE49-F238E27FC236}">
                <a16:creationId xmlns:a16="http://schemas.microsoft.com/office/drawing/2014/main" id="{9E87BA32-8CF8-93B7-5FFA-B87D89F6ECD3}"/>
              </a:ext>
            </a:extLst>
          </p:cNvPr>
          <p:cNvSpPr>
            <a:spLocks noGrp="1"/>
          </p:cNvSpPr>
          <p:nvPr>
            <p:ph idx="1"/>
          </p:nvPr>
        </p:nvSpPr>
        <p:spPr>
          <a:xfrm>
            <a:off x="838200" y="1194357"/>
            <a:ext cx="10515600" cy="4982606"/>
          </a:xfrm>
        </p:spPr>
        <p:txBody>
          <a:bodyPr/>
          <a:lstStyle/>
          <a:p>
            <a:pPr marL="0" marR="0" indent="0">
              <a:spcBef>
                <a:spcPts val="0"/>
              </a:spcBef>
              <a:spcAft>
                <a:spcPts val="0"/>
              </a:spcAft>
              <a:buNone/>
            </a:pPr>
            <a:br>
              <a:rPr lang="en-US" sz="1200" dirty="0">
                <a:effectLst/>
                <a:latin typeface="Times New Roman" panose="02020603050405020304" pitchFamily="18" charset="0"/>
                <a:ea typeface="Aptos" panose="020B0004020202020204" pitchFamily="34" charset="0"/>
                <a:cs typeface="Times New Roman" panose="02020603050405020304" pitchFamily="18" charset="0"/>
              </a:rPr>
            </a:br>
            <a:r>
              <a:rPr lang="en-US" sz="1200" dirty="0">
                <a:effectLst/>
                <a:latin typeface="Times New Roman" panose="02020603050405020304" pitchFamily="18" charset="0"/>
                <a:ea typeface="Aptos" panose="020B0004020202020204" pitchFamily="34" charset="0"/>
                <a:cs typeface="Times New Roman" panose="02020603050405020304" pitchFamily="18" charset="0"/>
              </a:rPr>
              <a:t>33. I understand that I will not receive any compensation for the above service and that </a:t>
            </a:r>
            <a:r>
              <a:rPr lang="en-US" sz="1200" dirty="0">
                <a:effectLst/>
                <a:highlight>
                  <a:srgbClr val="FFFF00"/>
                </a:highlight>
                <a:latin typeface="Times New Roman" panose="02020603050405020304" pitchFamily="18" charset="0"/>
                <a:ea typeface="Aptos" panose="020B0004020202020204" pitchFamily="34" charset="0"/>
                <a:cs typeface="Times New Roman" panose="02020603050405020304" pitchFamily="18" charset="0"/>
              </a:rPr>
              <a:t>volunteers are NOT considered Federal employees for any purpose </a:t>
            </a:r>
            <a:r>
              <a:rPr lang="en-US" sz="1200" u="sng" dirty="0">
                <a:effectLst/>
                <a:highlight>
                  <a:srgbClr val="FFFF00"/>
                </a:highlight>
                <a:latin typeface="Times New Roman" panose="02020603050405020304" pitchFamily="18" charset="0"/>
                <a:ea typeface="Aptos" panose="020B0004020202020204" pitchFamily="34" charset="0"/>
                <a:cs typeface="Times New Roman" panose="02020603050405020304" pitchFamily="18" charset="0"/>
              </a:rPr>
              <a:t>other than tort claims</a:t>
            </a:r>
            <a:r>
              <a:rPr lang="en-US" sz="1200" dirty="0">
                <a:effectLst/>
                <a:highlight>
                  <a:srgbClr val="FFFF00"/>
                </a:highlight>
                <a:latin typeface="Times New Roman" panose="02020603050405020304" pitchFamily="18" charset="0"/>
                <a:ea typeface="Aptos" panose="020B0004020202020204" pitchFamily="34" charset="0"/>
                <a:cs typeface="Times New Roman" panose="02020603050405020304" pitchFamily="18" charset="0"/>
              </a:rPr>
              <a:t> and injury compensatio</a:t>
            </a:r>
            <a:r>
              <a:rPr lang="en-US" sz="1200" dirty="0">
                <a:effectLst/>
                <a:latin typeface="Times New Roman" panose="02020603050405020304" pitchFamily="18" charset="0"/>
                <a:ea typeface="Aptos" panose="020B0004020202020204" pitchFamily="34" charset="0"/>
                <a:cs typeface="Times New Roman" panose="02020603050405020304" pitchFamily="18" charset="0"/>
              </a:rPr>
              <a:t>n. I understand that volunteer service is not creditable for leave accrual or any other employee benefits. I also understand that either the</a:t>
            </a:r>
          </a:p>
          <a:p>
            <a:pPr marL="0" marR="0" indent="0">
              <a:spcBef>
                <a:spcPts val="0"/>
              </a:spcBef>
              <a:spcAft>
                <a:spcPts val="0"/>
              </a:spcAft>
              <a:buNone/>
            </a:pPr>
            <a:r>
              <a:rPr lang="en-US" sz="1200" dirty="0">
                <a:effectLst/>
                <a:latin typeface="Times New Roman" panose="02020603050405020304" pitchFamily="18" charset="0"/>
                <a:ea typeface="Aptos" panose="020B0004020202020204" pitchFamily="34" charset="0"/>
                <a:cs typeface="Times New Roman" panose="02020603050405020304" pitchFamily="18" charset="0"/>
              </a:rPr>
              <a:t>government or I may cancel this agreement at any time by notifying the other party. I understand that my volunteer position may require a reference check, background</a:t>
            </a:r>
          </a:p>
          <a:p>
            <a:pPr marL="0" marR="0" indent="0">
              <a:spcBef>
                <a:spcPts val="0"/>
              </a:spcBef>
              <a:spcAft>
                <a:spcPts val="0"/>
              </a:spcAft>
              <a:buNone/>
            </a:pPr>
            <a:r>
              <a:rPr lang="en-US" sz="1200" dirty="0">
                <a:effectLst/>
                <a:latin typeface="Times New Roman" panose="02020603050405020304" pitchFamily="18" charset="0"/>
                <a:ea typeface="Aptos" panose="020B0004020202020204" pitchFamily="34" charset="0"/>
                <a:cs typeface="Times New Roman" panose="02020603050405020304" pitchFamily="18" charset="0"/>
              </a:rPr>
              <a:t>investigation, and/or a criminal history inquiry in order for me to perform my duties. I understand that all publications, films, slides, videos, artistic or similar endeavors,</a:t>
            </a:r>
          </a:p>
          <a:p>
            <a:pPr marL="0" marR="0" indent="0">
              <a:spcBef>
                <a:spcPts val="0"/>
              </a:spcBef>
              <a:spcAft>
                <a:spcPts val="0"/>
              </a:spcAft>
              <a:buNone/>
            </a:pPr>
            <a:r>
              <a:rPr lang="en-US" sz="1200" dirty="0">
                <a:effectLst/>
                <a:latin typeface="Times New Roman" panose="02020603050405020304" pitchFamily="18" charset="0"/>
                <a:ea typeface="Aptos" panose="020B0004020202020204" pitchFamily="34" charset="0"/>
                <a:cs typeface="Times New Roman" panose="02020603050405020304" pitchFamily="18" charset="0"/>
              </a:rPr>
              <a:t>resulting from my volunteer services as specifically stated in the attached job description, will become the property of the United States, and as such, will be in the public</a:t>
            </a:r>
          </a:p>
          <a:p>
            <a:pPr marL="0" marR="0" indent="0">
              <a:spcBef>
                <a:spcPts val="0"/>
              </a:spcBef>
              <a:spcAft>
                <a:spcPts val="0"/>
              </a:spcAft>
              <a:buNone/>
            </a:pPr>
            <a:r>
              <a:rPr lang="en-US" sz="1200" dirty="0">
                <a:effectLst/>
                <a:latin typeface="Times New Roman" panose="02020603050405020304" pitchFamily="18" charset="0"/>
                <a:ea typeface="Aptos" panose="020B0004020202020204" pitchFamily="34" charset="0"/>
                <a:cs typeface="Times New Roman" panose="02020603050405020304" pitchFamily="18" charset="0"/>
              </a:rPr>
              <a:t>domain and not subject to copyright laws. I understand the health and physical condition requirements for doing the work as described in the job description and at the</a:t>
            </a:r>
          </a:p>
          <a:p>
            <a:pPr marL="0" marR="0" indent="0">
              <a:spcBef>
                <a:spcPts val="0"/>
              </a:spcBef>
              <a:spcAft>
                <a:spcPts val="0"/>
              </a:spcAft>
              <a:buNone/>
            </a:pPr>
            <a:r>
              <a:rPr lang="en-US" sz="1200" dirty="0">
                <a:effectLst/>
                <a:latin typeface="Times New Roman" panose="02020603050405020304" pitchFamily="18" charset="0"/>
                <a:ea typeface="Aptos" panose="020B0004020202020204" pitchFamily="34" charset="0"/>
                <a:cs typeface="Times New Roman" panose="02020603050405020304" pitchFamily="18" charset="0"/>
              </a:rPr>
              <a:t>project location, and certify that the statements I have checked below are true:</a:t>
            </a:r>
          </a:p>
          <a:p>
            <a:pPr marL="0" marR="0" indent="0">
              <a:spcBef>
                <a:spcPts val="0"/>
              </a:spcBef>
              <a:spcAft>
                <a:spcPts val="0"/>
              </a:spcAft>
              <a:buNone/>
            </a:pPr>
            <a:r>
              <a:rPr lang="en-US" sz="1200" dirty="0">
                <a:effectLst/>
                <a:latin typeface="Times New Roman" panose="02020603050405020304" pitchFamily="18" charset="0"/>
                <a:ea typeface="Aptos" panose="020B0004020202020204" pitchFamily="34" charset="0"/>
                <a:cs typeface="Times New Roman" panose="02020603050405020304" pitchFamily="18" charset="0"/>
              </a:rPr>
              <a:t> </a:t>
            </a:r>
          </a:p>
          <a:p>
            <a:pPr marL="0" marR="0" indent="0">
              <a:spcBef>
                <a:spcPts val="0"/>
              </a:spcBef>
              <a:spcAft>
                <a:spcPts val="0"/>
              </a:spcAft>
              <a:buNone/>
            </a:pPr>
            <a:r>
              <a:rPr lang="en-US" sz="1200" dirty="0">
                <a:effectLst/>
                <a:latin typeface="Times New Roman" panose="02020603050405020304" pitchFamily="18" charset="0"/>
                <a:ea typeface="Aptos" panose="020B0004020202020204" pitchFamily="34" charset="0"/>
                <a:cs typeface="Times New Roman" panose="02020603050405020304" pitchFamily="18" charset="0"/>
              </a:rPr>
              <a:t> </a:t>
            </a:r>
          </a:p>
          <a:p>
            <a:pPr marL="0" marR="0" indent="0">
              <a:spcBef>
                <a:spcPts val="0"/>
              </a:spcBef>
              <a:spcAft>
                <a:spcPts val="0"/>
              </a:spcAft>
              <a:buNone/>
            </a:pPr>
            <a:r>
              <a:rPr lang="en-US" sz="1200" dirty="0">
                <a:solidFill>
                  <a:srgbClr val="0070C0"/>
                </a:solidFill>
                <a:effectLst/>
                <a:latin typeface="Times New Roman" panose="02020603050405020304" pitchFamily="18" charset="0"/>
                <a:ea typeface="Aptos" panose="020B0004020202020204" pitchFamily="34" charset="0"/>
                <a:cs typeface="Times New Roman" panose="02020603050405020304" pitchFamily="18" charset="0"/>
              </a:rPr>
              <a:t>Also, on the Earth Team SharePoint site for KS, the following information confirms volunteers are covered for both Work Comp and for liability claims while driving a GOV…   </a:t>
            </a:r>
            <a:r>
              <a:rPr lang="en-US" sz="1200" u="sng" dirty="0">
                <a:solidFill>
                  <a:srgbClr val="0000FF"/>
                </a:solidFill>
                <a:effectLst/>
                <a:highlight>
                  <a:srgbClr val="F3F2F1"/>
                </a:highlight>
                <a:latin typeface="Times New Roman" panose="02020603050405020304" pitchFamily="18" charset="0"/>
                <a:ea typeface="Aptos" panose="020B0004020202020204" pitchFamily="34" charset="0"/>
                <a:cs typeface="Times New Roman" panose="02020603050405020304" pitchFamily="18" charset="0"/>
                <a:hlinkClick r:id="rId4"/>
              </a:rPr>
              <a:t>New Volunteer Guide (sharepoint.com)</a:t>
            </a:r>
            <a:endParaRPr lang="en-US" sz="1200" dirty="0">
              <a:effectLst/>
              <a:latin typeface="Times New Roman" panose="02020603050405020304" pitchFamily="18" charset="0"/>
              <a:ea typeface="Aptos" panose="020B0004020202020204" pitchFamily="34" charset="0"/>
              <a:cs typeface="Times New Roman" panose="02020603050405020304" pitchFamily="18" charset="0"/>
            </a:endParaRPr>
          </a:p>
          <a:p>
            <a:pPr marL="0" marR="0" indent="0">
              <a:spcBef>
                <a:spcPts val="0"/>
              </a:spcBef>
              <a:spcAft>
                <a:spcPts val="0"/>
              </a:spcAft>
              <a:buNone/>
            </a:pPr>
            <a:r>
              <a:rPr lang="en-US" sz="1200" dirty="0">
                <a:effectLst/>
                <a:latin typeface="Times New Roman" panose="02020603050405020304" pitchFamily="18" charset="0"/>
                <a:ea typeface="Aptos" panose="020B0004020202020204" pitchFamily="34" charset="0"/>
                <a:cs typeface="Times New Roman" panose="02020603050405020304" pitchFamily="18" charset="0"/>
              </a:rPr>
              <a:t> </a:t>
            </a:r>
          </a:p>
          <a:p>
            <a:pPr marL="0" marR="0" indent="0">
              <a:spcBef>
                <a:spcPts val="0"/>
              </a:spcBef>
              <a:spcAft>
                <a:spcPts val="0"/>
              </a:spcAft>
              <a:buNone/>
            </a:pPr>
            <a:r>
              <a:rPr lang="en-US" sz="1200" dirty="0">
                <a:effectLst/>
                <a:latin typeface="Times New Roman" panose="02020603050405020304" pitchFamily="18" charset="0"/>
                <a:ea typeface="Aptos" panose="020B0004020202020204" pitchFamily="34" charset="0"/>
                <a:cs typeface="Times New Roman" panose="02020603050405020304" pitchFamily="18" charset="0"/>
              </a:rPr>
              <a:t> </a:t>
            </a:r>
          </a:p>
          <a:p>
            <a:pPr marL="0" marR="0" indent="0">
              <a:spcBef>
                <a:spcPts val="0"/>
              </a:spcBef>
              <a:spcAft>
                <a:spcPts val="0"/>
              </a:spcAft>
              <a:buNone/>
            </a:pPr>
            <a:r>
              <a:rPr lang="en-US" sz="1200" b="1" dirty="0">
                <a:effectLst/>
                <a:latin typeface="Times New Roman" panose="02020603050405020304" pitchFamily="18" charset="0"/>
                <a:ea typeface="Aptos" panose="020B0004020202020204" pitchFamily="34" charset="0"/>
                <a:cs typeface="Times New Roman" panose="02020603050405020304" pitchFamily="18" charset="0"/>
              </a:rPr>
              <a:t>Workers’ Compensation Program and Tort Claims Act</a:t>
            </a:r>
            <a:endParaRPr lang="en-US" sz="1200" dirty="0">
              <a:effectLst/>
              <a:latin typeface="Times New Roman" panose="02020603050405020304" pitchFamily="18" charset="0"/>
              <a:ea typeface="Aptos" panose="020B0004020202020204" pitchFamily="34" charset="0"/>
              <a:cs typeface="Times New Roman" panose="02020603050405020304" pitchFamily="18" charset="0"/>
            </a:endParaRPr>
          </a:p>
          <a:p>
            <a:pPr marL="0" marR="0" lvl="0" indent="0">
              <a:spcBef>
                <a:spcPts val="0"/>
              </a:spcBef>
              <a:spcAft>
                <a:spcPts val="0"/>
              </a:spcAft>
              <a:buNone/>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Persons providing voluntary service to NRCS as an Earth Team volunteer are not considered Federal employees, except for the purposes of the:  Workers’ Compensation Program, under 5 U.S.C. Chapter 81, for injuries sustained during the performance of authorized work assignments.  Contact your human resources office for additional information and references.  Tort Claims Act, under 28 U.S.C. Sections 2671 through 2680, for protection from personal liability for common law torts committed within the scope of work assignments.  Refer to Departmental Regulation 2510-001, Claims Against the United States, for additional information and references.</a:t>
            </a:r>
            <a:endParaRPr lang="en-US" sz="1200" dirty="0">
              <a:effectLst/>
              <a:latin typeface="Times New Roman" panose="02020603050405020304" pitchFamily="18" charset="0"/>
              <a:ea typeface="Aptos" panose="020B0004020202020204" pitchFamily="34" charset="0"/>
              <a:cs typeface="Times New Roman" panose="02020603050405020304" pitchFamily="18" charset="0"/>
            </a:endParaRPr>
          </a:p>
          <a:p>
            <a:pPr marL="0" marR="0" lvl="0" indent="0">
              <a:spcBef>
                <a:spcPts val="0"/>
              </a:spcBef>
              <a:spcAft>
                <a:spcPts val="0"/>
              </a:spcAft>
              <a:buNone/>
              <a:tabLst>
                <a:tab pos="457200" algn="l"/>
              </a:tabLst>
            </a:pPr>
            <a:r>
              <a:rPr lang="en-US" sz="1200" dirty="0">
                <a:effectLst/>
                <a:highlight>
                  <a:srgbClr val="FFFF00"/>
                </a:highlight>
                <a:latin typeface="Times New Roman" panose="02020603050405020304" pitchFamily="18" charset="0"/>
                <a:ea typeface="Times New Roman" panose="02020603050405020304" pitchFamily="18" charset="0"/>
                <a:cs typeface="Times New Roman" panose="02020603050405020304" pitchFamily="18" charset="0"/>
              </a:rPr>
              <a:t>Volunteers are provided Federal coverage under the Tort Claims Act while operating a Government-owned or -leased vehicle for official purposes</a:t>
            </a: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  If the volunteer is operating his or her private vehicle and is receiving compensation for mileage from NRCS, claims for injury or death of third parties or damage to their property are the responsibility of the volunteer, the individual’s personal insurance carrier, or both, since mileage reimbursement includes the cost of collision and liability insurance.  The Department of Justice determines on a case-by-case basis if a volunteer will be provided legal defense services as provided for by the act.</a:t>
            </a:r>
            <a:endParaRPr lang="en-US" sz="1200" dirty="0">
              <a:effectLst/>
              <a:latin typeface="Times New Roman" panose="02020603050405020304" pitchFamily="18" charset="0"/>
              <a:ea typeface="Aptos" panose="020B0004020202020204" pitchFamily="34" charset="0"/>
              <a:cs typeface="Times New Roman" panose="02020603050405020304" pitchFamily="18" charset="0"/>
            </a:endParaRPr>
          </a:p>
          <a:p>
            <a:pPr marL="0" marR="0" lvl="0" indent="0">
              <a:spcBef>
                <a:spcPts val="0"/>
              </a:spcBef>
              <a:spcAft>
                <a:spcPts val="0"/>
              </a:spcAft>
              <a:buNone/>
              <a:tabLst>
                <a:tab pos="457200" algn="l"/>
              </a:tabLst>
            </a:pPr>
            <a:r>
              <a:rPr lang="en-US" sz="1200" dirty="0">
                <a:effectLst/>
                <a:latin typeface="Times New Roman" panose="02020603050405020304" pitchFamily="18" charset="0"/>
                <a:ea typeface="Times New Roman" panose="02020603050405020304" pitchFamily="18" charset="0"/>
                <a:cs typeface="Times New Roman" panose="02020603050405020304" pitchFamily="18" charset="0"/>
              </a:rPr>
              <a:t>For all of the above, adequate timekeeping records must be maintained.  Volunteer supervisors must ensure volunteers are adequately trained for work assignments and supervision and guidance are provided, as necessary, for a safe work environment.</a:t>
            </a:r>
            <a:endParaRPr lang="en-US" sz="1200" dirty="0">
              <a:effectLst/>
              <a:latin typeface="Times New Roman" panose="02020603050405020304" pitchFamily="18" charset="0"/>
              <a:ea typeface="Aptos" panose="020B0004020202020204" pitchFamily="34" charset="0"/>
              <a:cs typeface="Times New Roman" panose="02020603050405020304" pitchFamily="18" charset="0"/>
            </a:endParaRPr>
          </a:p>
          <a:p>
            <a:endParaRPr lang="en-US" dirty="0"/>
          </a:p>
        </p:txBody>
      </p:sp>
    </p:spTree>
    <p:extLst>
      <p:ext uri="{BB962C8B-B14F-4D97-AF65-F5344CB8AC3E}">
        <p14:creationId xmlns:p14="http://schemas.microsoft.com/office/powerpoint/2010/main" val="65040671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00FFDA-D088-423C-93CC-F591AFDC4974}"/>
              </a:ext>
            </a:extLst>
          </p:cNvPr>
          <p:cNvSpPr/>
          <p:nvPr/>
        </p:nvSpPr>
        <p:spPr>
          <a:xfrm flipV="1">
            <a:off x="201290" y="6655837"/>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CC5954C-45AA-48D8-8675-16CBEF1862E8}"/>
              </a:ext>
            </a:extLst>
          </p:cNvPr>
          <p:cNvSpPr/>
          <p:nvPr/>
        </p:nvSpPr>
        <p:spPr>
          <a:xfrm>
            <a:off x="201290" y="202163"/>
            <a:ext cx="11789420" cy="801994"/>
          </a:xfrm>
          <a:prstGeom prst="rect">
            <a:avLst/>
          </a:prstGeom>
          <a:solidFill>
            <a:srgbClr val="1E4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VEHICLE LIABILITY INSURANCE</a:t>
            </a:r>
          </a:p>
        </p:txBody>
      </p:sp>
      <p:sp>
        <p:nvSpPr>
          <p:cNvPr id="11" name="Rectangle 10">
            <a:extLst>
              <a:ext uri="{FF2B5EF4-FFF2-40B4-BE49-F238E27FC236}">
                <a16:creationId xmlns:a16="http://schemas.microsoft.com/office/drawing/2014/main" id="{F93B9481-FF16-4433-B7B7-A52913AFDE44}"/>
              </a:ext>
            </a:extLst>
          </p:cNvPr>
          <p:cNvSpPr/>
          <p:nvPr/>
        </p:nvSpPr>
        <p:spPr>
          <a:xfrm flipV="1">
            <a:off x="201290" y="1053538"/>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picture containing meter&#10;&#10;Description automatically generated">
            <a:extLst>
              <a:ext uri="{FF2B5EF4-FFF2-40B4-BE49-F238E27FC236}">
                <a16:creationId xmlns:a16="http://schemas.microsoft.com/office/drawing/2014/main" id="{E5D887BE-764D-46E9-9D10-E0245A8330B8}"/>
              </a:ext>
            </a:extLst>
          </p:cNvPr>
          <p:cNvPicPr>
            <a:picLocks noChangeAspect="1"/>
          </p:cNvPicPr>
          <p:nvPr/>
        </p:nvPicPr>
        <p:blipFill>
          <a:blip r:embed="rId2"/>
          <a:stretch>
            <a:fillRect/>
          </a:stretch>
        </p:blipFill>
        <p:spPr>
          <a:xfrm>
            <a:off x="5577604" y="5920309"/>
            <a:ext cx="1036792" cy="598099"/>
          </a:xfrm>
          <a:prstGeom prst="rect">
            <a:avLst/>
          </a:prstGeom>
        </p:spPr>
      </p:pic>
      <p:sp>
        <p:nvSpPr>
          <p:cNvPr id="22" name="Rectangle 21">
            <a:extLst>
              <a:ext uri="{FF2B5EF4-FFF2-40B4-BE49-F238E27FC236}">
                <a16:creationId xmlns:a16="http://schemas.microsoft.com/office/drawing/2014/main" id="{398A2B46-1650-412E-9367-D838CE6DDDDD}"/>
              </a:ext>
            </a:extLst>
          </p:cNvPr>
          <p:cNvSpPr/>
          <p:nvPr/>
        </p:nvSpPr>
        <p:spPr>
          <a:xfrm>
            <a:off x="5330057" y="6655836"/>
            <a:ext cx="153188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close - up of a clock&#10;&#10;Description automatically generated with low confidence">
            <a:extLst>
              <a:ext uri="{FF2B5EF4-FFF2-40B4-BE49-F238E27FC236}">
                <a16:creationId xmlns:a16="http://schemas.microsoft.com/office/drawing/2014/main" id="{6B9CE25B-C109-45D8-8916-E4D103496594}"/>
              </a:ext>
            </a:extLst>
          </p:cNvPr>
          <p:cNvPicPr>
            <a:picLocks noChangeAspect="1"/>
          </p:cNvPicPr>
          <p:nvPr/>
        </p:nvPicPr>
        <p:blipFill rotWithShape="1">
          <a:blip r:embed="rId3">
            <a:alphaModFix amt="40000"/>
            <a:extLst>
              <a:ext uri="{28A0092B-C50C-407E-A947-70E740481C1C}">
                <a14:useLocalDpi xmlns:a14="http://schemas.microsoft.com/office/drawing/2010/main" val="0"/>
              </a:ext>
            </a:extLst>
          </a:blip>
          <a:srcRect l="2287" r="50007" b="26357"/>
          <a:stretch/>
        </p:blipFill>
        <p:spPr>
          <a:xfrm>
            <a:off x="10126399" y="3778317"/>
            <a:ext cx="1864311" cy="2877923"/>
          </a:xfrm>
          <a:prstGeom prst="rect">
            <a:avLst/>
          </a:prstGeom>
        </p:spPr>
      </p:pic>
      <p:sp>
        <p:nvSpPr>
          <p:cNvPr id="3" name="Slide Number Placeholder 2">
            <a:extLst>
              <a:ext uri="{FF2B5EF4-FFF2-40B4-BE49-F238E27FC236}">
                <a16:creationId xmlns:a16="http://schemas.microsoft.com/office/drawing/2014/main" id="{383EC7A3-C3AE-40A6-8F3B-F30EA05DD057}"/>
              </a:ext>
            </a:extLst>
          </p:cNvPr>
          <p:cNvSpPr>
            <a:spLocks noGrp="1"/>
          </p:cNvSpPr>
          <p:nvPr>
            <p:ph type="sldNum" sz="quarter" idx="12"/>
          </p:nvPr>
        </p:nvSpPr>
        <p:spPr/>
        <p:txBody>
          <a:bodyPr/>
          <a:lstStyle/>
          <a:p>
            <a:fld id="{CD84E07C-6A5C-4660-B7D4-F241AE1B3146}" type="slidenum">
              <a:rPr lang="en-US" smtClean="0"/>
              <a:pPr/>
              <a:t>16</a:t>
            </a:fld>
            <a:endParaRPr lang="en-US" dirty="0"/>
          </a:p>
        </p:txBody>
      </p:sp>
      <p:sp>
        <p:nvSpPr>
          <p:cNvPr id="4" name="TextBox 3">
            <a:extLst>
              <a:ext uri="{FF2B5EF4-FFF2-40B4-BE49-F238E27FC236}">
                <a16:creationId xmlns:a16="http://schemas.microsoft.com/office/drawing/2014/main" id="{38A1A3F7-DD82-BB69-1719-159896F44B10}"/>
              </a:ext>
            </a:extLst>
          </p:cNvPr>
          <p:cNvSpPr txBox="1"/>
          <p:nvPr/>
        </p:nvSpPr>
        <p:spPr>
          <a:xfrm>
            <a:off x="1386388" y="1924733"/>
            <a:ext cx="9794163" cy="3170099"/>
          </a:xfrm>
          <a:prstGeom prst="rect">
            <a:avLst/>
          </a:prstGeom>
          <a:noFill/>
        </p:spPr>
        <p:txBody>
          <a:bodyPr wrap="square" rtlCol="0">
            <a:spAutoFit/>
          </a:bodyPr>
          <a:lstStyle/>
          <a:p>
            <a:pPr marL="457200" indent="-457200">
              <a:buFont typeface="Arial" panose="020B0604020202020204" pitchFamily="34" charset="0"/>
              <a:buChar char="•"/>
            </a:pPr>
            <a:r>
              <a:rPr lang="en-US" sz="2400" dirty="0"/>
              <a:t>KACD-EO has formed a Task Force.  District Managers have been researching insurance.  Two DMs previously worked in the insurance industry.    Their findings:</a:t>
            </a:r>
            <a:br>
              <a:rPr lang="en-US" sz="2400" dirty="0"/>
            </a:br>
            <a:endParaRPr lang="en-US" sz="2400" dirty="0"/>
          </a:p>
          <a:p>
            <a:pPr marL="914400" lvl="1" indent="-457200">
              <a:buFont typeface="Arial" panose="020B0604020202020204" pitchFamily="34" charset="0"/>
              <a:buChar char="•"/>
            </a:pPr>
            <a:r>
              <a:rPr lang="en-US" sz="2400" dirty="0"/>
              <a:t>General liability insurance does not cover district employees while driving government owned vehicles.</a:t>
            </a:r>
            <a:r>
              <a:rPr lang="en-US" sz="2800" dirty="0"/>
              <a:t>  </a:t>
            </a:r>
            <a:br>
              <a:rPr lang="en-US" sz="2800" dirty="0"/>
            </a:br>
            <a:endParaRPr lang="en-US" sz="2800" dirty="0"/>
          </a:p>
          <a:p>
            <a:pPr marL="914400" lvl="1" indent="-457200">
              <a:buFont typeface="Arial" panose="020B0604020202020204" pitchFamily="34" charset="0"/>
              <a:buChar char="•"/>
            </a:pPr>
            <a:r>
              <a:rPr lang="en-US" sz="2400" dirty="0"/>
              <a:t>District cannot get vehicle insurance if they don’t own a vehicle.</a:t>
            </a:r>
            <a:endParaRPr lang="en-US" dirty="0"/>
          </a:p>
        </p:txBody>
      </p:sp>
    </p:spTree>
    <p:extLst>
      <p:ext uri="{BB962C8B-B14F-4D97-AF65-F5344CB8AC3E}">
        <p14:creationId xmlns:p14="http://schemas.microsoft.com/office/powerpoint/2010/main" val="275414352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00FFDA-D088-423C-93CC-F591AFDC4974}"/>
              </a:ext>
            </a:extLst>
          </p:cNvPr>
          <p:cNvSpPr/>
          <p:nvPr/>
        </p:nvSpPr>
        <p:spPr>
          <a:xfrm flipV="1">
            <a:off x="201290" y="6655837"/>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CC5954C-45AA-48D8-8675-16CBEF1862E8}"/>
              </a:ext>
            </a:extLst>
          </p:cNvPr>
          <p:cNvSpPr/>
          <p:nvPr/>
        </p:nvSpPr>
        <p:spPr>
          <a:xfrm>
            <a:off x="201290" y="201760"/>
            <a:ext cx="11789420" cy="801994"/>
          </a:xfrm>
          <a:prstGeom prst="rect">
            <a:avLst/>
          </a:prstGeom>
          <a:solidFill>
            <a:srgbClr val="1E4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WHAT CAN OTHER STATES DO?</a:t>
            </a:r>
          </a:p>
        </p:txBody>
      </p:sp>
      <p:sp>
        <p:nvSpPr>
          <p:cNvPr id="11" name="Rectangle 10">
            <a:extLst>
              <a:ext uri="{FF2B5EF4-FFF2-40B4-BE49-F238E27FC236}">
                <a16:creationId xmlns:a16="http://schemas.microsoft.com/office/drawing/2014/main" id="{F93B9481-FF16-4433-B7B7-A52913AFDE44}"/>
              </a:ext>
            </a:extLst>
          </p:cNvPr>
          <p:cNvSpPr/>
          <p:nvPr/>
        </p:nvSpPr>
        <p:spPr>
          <a:xfrm flipV="1">
            <a:off x="201290" y="1053538"/>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picture containing meter&#10;&#10;Description automatically generated">
            <a:extLst>
              <a:ext uri="{FF2B5EF4-FFF2-40B4-BE49-F238E27FC236}">
                <a16:creationId xmlns:a16="http://schemas.microsoft.com/office/drawing/2014/main" id="{E5D887BE-764D-46E9-9D10-E0245A8330B8}"/>
              </a:ext>
            </a:extLst>
          </p:cNvPr>
          <p:cNvPicPr>
            <a:picLocks noChangeAspect="1"/>
          </p:cNvPicPr>
          <p:nvPr/>
        </p:nvPicPr>
        <p:blipFill>
          <a:blip r:embed="rId2"/>
          <a:stretch>
            <a:fillRect/>
          </a:stretch>
        </p:blipFill>
        <p:spPr>
          <a:xfrm>
            <a:off x="5577604" y="5920309"/>
            <a:ext cx="1036792" cy="598099"/>
          </a:xfrm>
          <a:prstGeom prst="rect">
            <a:avLst/>
          </a:prstGeom>
        </p:spPr>
      </p:pic>
      <p:sp>
        <p:nvSpPr>
          <p:cNvPr id="22" name="Rectangle 21">
            <a:extLst>
              <a:ext uri="{FF2B5EF4-FFF2-40B4-BE49-F238E27FC236}">
                <a16:creationId xmlns:a16="http://schemas.microsoft.com/office/drawing/2014/main" id="{398A2B46-1650-412E-9367-D838CE6DDDDD}"/>
              </a:ext>
            </a:extLst>
          </p:cNvPr>
          <p:cNvSpPr/>
          <p:nvPr/>
        </p:nvSpPr>
        <p:spPr>
          <a:xfrm>
            <a:off x="5330057" y="6655836"/>
            <a:ext cx="153188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close - up of a clock&#10;&#10;Description automatically generated with low confidence">
            <a:extLst>
              <a:ext uri="{FF2B5EF4-FFF2-40B4-BE49-F238E27FC236}">
                <a16:creationId xmlns:a16="http://schemas.microsoft.com/office/drawing/2014/main" id="{6B9CE25B-C109-45D8-8916-E4D103496594}"/>
              </a:ext>
            </a:extLst>
          </p:cNvPr>
          <p:cNvPicPr>
            <a:picLocks noChangeAspect="1"/>
          </p:cNvPicPr>
          <p:nvPr/>
        </p:nvPicPr>
        <p:blipFill rotWithShape="1">
          <a:blip r:embed="rId3">
            <a:alphaModFix amt="40000"/>
            <a:extLst>
              <a:ext uri="{28A0092B-C50C-407E-A947-70E740481C1C}">
                <a14:useLocalDpi xmlns:a14="http://schemas.microsoft.com/office/drawing/2010/main" val="0"/>
              </a:ext>
            </a:extLst>
          </a:blip>
          <a:srcRect l="2287" r="50007" b="26357"/>
          <a:stretch/>
        </p:blipFill>
        <p:spPr>
          <a:xfrm>
            <a:off x="10126399" y="3778317"/>
            <a:ext cx="1864311" cy="2877923"/>
          </a:xfrm>
          <a:prstGeom prst="rect">
            <a:avLst/>
          </a:prstGeom>
        </p:spPr>
      </p:pic>
      <p:sp>
        <p:nvSpPr>
          <p:cNvPr id="3" name="Slide Number Placeholder 2">
            <a:extLst>
              <a:ext uri="{FF2B5EF4-FFF2-40B4-BE49-F238E27FC236}">
                <a16:creationId xmlns:a16="http://schemas.microsoft.com/office/drawing/2014/main" id="{383EC7A3-C3AE-40A6-8F3B-F30EA05DD057}"/>
              </a:ext>
            </a:extLst>
          </p:cNvPr>
          <p:cNvSpPr>
            <a:spLocks noGrp="1"/>
          </p:cNvSpPr>
          <p:nvPr>
            <p:ph type="sldNum" sz="quarter" idx="12"/>
          </p:nvPr>
        </p:nvSpPr>
        <p:spPr/>
        <p:txBody>
          <a:bodyPr/>
          <a:lstStyle/>
          <a:p>
            <a:fld id="{CD84E07C-6A5C-4660-B7D4-F241AE1B3146}" type="slidenum">
              <a:rPr lang="en-US" smtClean="0"/>
              <a:pPr/>
              <a:t>17</a:t>
            </a:fld>
            <a:endParaRPr lang="en-US" dirty="0"/>
          </a:p>
        </p:txBody>
      </p:sp>
      <p:sp>
        <p:nvSpPr>
          <p:cNvPr id="2" name="TextBox 1">
            <a:extLst>
              <a:ext uri="{FF2B5EF4-FFF2-40B4-BE49-F238E27FC236}">
                <a16:creationId xmlns:a16="http://schemas.microsoft.com/office/drawing/2014/main" id="{354B909E-DF70-9735-3A3F-6A97307B5781}"/>
              </a:ext>
            </a:extLst>
          </p:cNvPr>
          <p:cNvSpPr txBox="1"/>
          <p:nvPr/>
        </p:nvSpPr>
        <p:spPr>
          <a:xfrm>
            <a:off x="971264" y="1587748"/>
            <a:ext cx="9794163" cy="3416320"/>
          </a:xfrm>
          <a:prstGeom prst="rect">
            <a:avLst/>
          </a:prstGeom>
          <a:noFill/>
        </p:spPr>
        <p:txBody>
          <a:bodyPr wrap="square" rtlCol="0">
            <a:spAutoFit/>
          </a:bodyPr>
          <a:lstStyle/>
          <a:p>
            <a:pPr marL="457200" indent="-457200">
              <a:buFont typeface="Arial" panose="020B0604020202020204" pitchFamily="34" charset="0"/>
              <a:buChar char="•"/>
            </a:pPr>
            <a:r>
              <a:rPr lang="en-US" sz="2400" dirty="0"/>
              <a:t>Conservation districts are tasked with helping the NRCS get IRA funds on the ground.  District staff need to if know they are covered by when operating GOV vehicles. </a:t>
            </a:r>
            <a:br>
              <a:rPr lang="en-US" sz="2400" dirty="0"/>
            </a:br>
            <a:endParaRPr lang="en-US" sz="2400" dirty="0"/>
          </a:p>
          <a:p>
            <a:pPr marL="457200" indent="-457200">
              <a:buFont typeface="Arial" panose="020B0604020202020204" pitchFamily="34" charset="0"/>
              <a:buChar char="•"/>
            </a:pPr>
            <a:r>
              <a:rPr lang="en-US" sz="2400" dirty="0"/>
              <a:t>Ask districts to check with their insurance agents to determine if district staff (managers and TAs) have vehicle liability coverage under their insurance.  </a:t>
            </a:r>
            <a:br>
              <a:rPr lang="en-US" sz="2400" dirty="0"/>
            </a:br>
            <a:endParaRPr lang="en-US" sz="2400" dirty="0"/>
          </a:p>
          <a:p>
            <a:pPr marL="457200" indent="-457200">
              <a:buFont typeface="Arial" panose="020B0604020202020204" pitchFamily="34" charset="0"/>
              <a:buChar char="•"/>
            </a:pPr>
            <a:r>
              <a:rPr lang="en-US" sz="2400" dirty="0"/>
              <a:t>Specifically ask if there is coverage for </a:t>
            </a:r>
            <a:r>
              <a:rPr lang="en-US" sz="2400" u="sng" dirty="0"/>
              <a:t>government</a:t>
            </a:r>
            <a:r>
              <a:rPr lang="en-US" sz="2400" dirty="0"/>
              <a:t> vehicles.</a:t>
            </a:r>
          </a:p>
        </p:txBody>
      </p:sp>
    </p:spTree>
    <p:extLst>
      <p:ext uri="{BB962C8B-B14F-4D97-AF65-F5344CB8AC3E}">
        <p14:creationId xmlns:p14="http://schemas.microsoft.com/office/powerpoint/2010/main" val="407560195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00FFDA-D088-423C-93CC-F591AFDC4974}"/>
              </a:ext>
            </a:extLst>
          </p:cNvPr>
          <p:cNvSpPr/>
          <p:nvPr/>
        </p:nvSpPr>
        <p:spPr>
          <a:xfrm flipV="1">
            <a:off x="201290" y="6655837"/>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CC5954C-45AA-48D8-8675-16CBEF1862E8}"/>
              </a:ext>
            </a:extLst>
          </p:cNvPr>
          <p:cNvSpPr/>
          <p:nvPr/>
        </p:nvSpPr>
        <p:spPr>
          <a:xfrm>
            <a:off x="201290" y="202163"/>
            <a:ext cx="11789420" cy="801994"/>
          </a:xfrm>
          <a:prstGeom prst="rect">
            <a:avLst/>
          </a:prstGeom>
          <a:solidFill>
            <a:srgbClr val="1E4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WHAT HAS KANSAS DONE?</a:t>
            </a:r>
          </a:p>
        </p:txBody>
      </p:sp>
      <p:sp>
        <p:nvSpPr>
          <p:cNvPr id="11" name="Rectangle 10">
            <a:extLst>
              <a:ext uri="{FF2B5EF4-FFF2-40B4-BE49-F238E27FC236}">
                <a16:creationId xmlns:a16="http://schemas.microsoft.com/office/drawing/2014/main" id="{F93B9481-FF16-4433-B7B7-A52913AFDE44}"/>
              </a:ext>
            </a:extLst>
          </p:cNvPr>
          <p:cNvSpPr/>
          <p:nvPr/>
        </p:nvSpPr>
        <p:spPr>
          <a:xfrm flipV="1">
            <a:off x="201290" y="1053538"/>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picture containing meter&#10;&#10;Description automatically generated">
            <a:extLst>
              <a:ext uri="{FF2B5EF4-FFF2-40B4-BE49-F238E27FC236}">
                <a16:creationId xmlns:a16="http://schemas.microsoft.com/office/drawing/2014/main" id="{E5D887BE-764D-46E9-9D10-E0245A8330B8}"/>
              </a:ext>
            </a:extLst>
          </p:cNvPr>
          <p:cNvPicPr>
            <a:picLocks noChangeAspect="1"/>
          </p:cNvPicPr>
          <p:nvPr/>
        </p:nvPicPr>
        <p:blipFill>
          <a:blip r:embed="rId2"/>
          <a:stretch>
            <a:fillRect/>
          </a:stretch>
        </p:blipFill>
        <p:spPr>
          <a:xfrm>
            <a:off x="5577604" y="5920309"/>
            <a:ext cx="1036792" cy="598099"/>
          </a:xfrm>
          <a:prstGeom prst="rect">
            <a:avLst/>
          </a:prstGeom>
        </p:spPr>
      </p:pic>
      <p:sp>
        <p:nvSpPr>
          <p:cNvPr id="22" name="Rectangle 21">
            <a:extLst>
              <a:ext uri="{FF2B5EF4-FFF2-40B4-BE49-F238E27FC236}">
                <a16:creationId xmlns:a16="http://schemas.microsoft.com/office/drawing/2014/main" id="{398A2B46-1650-412E-9367-D838CE6DDDDD}"/>
              </a:ext>
            </a:extLst>
          </p:cNvPr>
          <p:cNvSpPr/>
          <p:nvPr/>
        </p:nvSpPr>
        <p:spPr>
          <a:xfrm>
            <a:off x="5330057" y="6655836"/>
            <a:ext cx="153188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close - up of a clock&#10;&#10;Description automatically generated with low confidence">
            <a:extLst>
              <a:ext uri="{FF2B5EF4-FFF2-40B4-BE49-F238E27FC236}">
                <a16:creationId xmlns:a16="http://schemas.microsoft.com/office/drawing/2014/main" id="{62FF6BCE-8FA5-4395-A24A-550C4555B24B}"/>
              </a:ext>
            </a:extLst>
          </p:cNvPr>
          <p:cNvPicPr>
            <a:picLocks noChangeAspect="1"/>
          </p:cNvPicPr>
          <p:nvPr/>
        </p:nvPicPr>
        <p:blipFill rotWithShape="1">
          <a:blip r:embed="rId3">
            <a:alphaModFix amt="40000"/>
            <a:extLst>
              <a:ext uri="{28A0092B-C50C-407E-A947-70E740481C1C}">
                <a14:useLocalDpi xmlns:a14="http://schemas.microsoft.com/office/drawing/2010/main" val="0"/>
              </a:ext>
            </a:extLst>
          </a:blip>
          <a:srcRect l="2287" r="50007" b="26357"/>
          <a:stretch/>
        </p:blipFill>
        <p:spPr>
          <a:xfrm>
            <a:off x="10126399" y="3778317"/>
            <a:ext cx="1864311" cy="2877923"/>
          </a:xfrm>
          <a:prstGeom prst="rect">
            <a:avLst/>
          </a:prstGeom>
        </p:spPr>
      </p:pic>
      <p:sp>
        <p:nvSpPr>
          <p:cNvPr id="2" name="Slide Number Placeholder 1">
            <a:extLst>
              <a:ext uri="{FF2B5EF4-FFF2-40B4-BE49-F238E27FC236}">
                <a16:creationId xmlns:a16="http://schemas.microsoft.com/office/drawing/2014/main" id="{269A5A36-3389-4B0C-9E94-1238219C992F}"/>
              </a:ext>
            </a:extLst>
          </p:cNvPr>
          <p:cNvSpPr>
            <a:spLocks noGrp="1"/>
          </p:cNvSpPr>
          <p:nvPr>
            <p:ph type="sldNum" sz="quarter" idx="12"/>
          </p:nvPr>
        </p:nvSpPr>
        <p:spPr/>
        <p:txBody>
          <a:bodyPr/>
          <a:lstStyle/>
          <a:p>
            <a:fld id="{CD84E07C-6A5C-4660-B7D4-F241AE1B3146}" type="slidenum">
              <a:rPr lang="en-US" smtClean="0"/>
              <a:pPr/>
              <a:t>18</a:t>
            </a:fld>
            <a:endParaRPr lang="en-US" dirty="0"/>
          </a:p>
        </p:txBody>
      </p:sp>
      <p:sp>
        <p:nvSpPr>
          <p:cNvPr id="4" name="Rectangle 5">
            <a:extLst>
              <a:ext uri="{FF2B5EF4-FFF2-40B4-BE49-F238E27FC236}">
                <a16:creationId xmlns:a16="http://schemas.microsoft.com/office/drawing/2014/main" id="{953D21FC-FF08-4BF7-848A-7D68BCD696F0}"/>
              </a:ext>
            </a:extLst>
          </p:cNvPr>
          <p:cNvSpPr>
            <a:spLocks noChangeArrowheads="1"/>
          </p:cNvSpPr>
          <p:nvPr/>
        </p:nvSpPr>
        <p:spPr bwMode="auto">
          <a:xfrm>
            <a:off x="0" y="4819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6">
            <a:extLst>
              <a:ext uri="{FF2B5EF4-FFF2-40B4-BE49-F238E27FC236}">
                <a16:creationId xmlns:a16="http://schemas.microsoft.com/office/drawing/2014/main" id="{701DF82D-395E-4A24-B5C3-A62FD975FE6E}"/>
              </a:ext>
            </a:extLst>
          </p:cNvPr>
          <p:cNvSpPr>
            <a:spLocks noChangeArrowheads="1"/>
          </p:cNvSpPr>
          <p:nvPr/>
        </p:nvSpPr>
        <p:spPr bwMode="auto">
          <a:xfrm>
            <a:off x="685800" y="3619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Title 1">
            <a:extLst>
              <a:ext uri="{FF2B5EF4-FFF2-40B4-BE49-F238E27FC236}">
                <a16:creationId xmlns:a16="http://schemas.microsoft.com/office/drawing/2014/main" id="{D7CE8398-D450-4F23-9BAF-7FE8F818A8D7}"/>
              </a:ext>
            </a:extLst>
          </p:cNvPr>
          <p:cNvSpPr txBox="1">
            <a:spLocks/>
          </p:cNvSpPr>
          <p:nvPr/>
        </p:nvSpPr>
        <p:spPr>
          <a:xfrm>
            <a:off x="1476719" y="1393128"/>
            <a:ext cx="9133425" cy="4567777"/>
          </a:xfrm>
          <a:prstGeom prst="rect">
            <a:avLst/>
          </a:prstGeom>
        </p:spPr>
        <p:txBody>
          <a:bodyPr>
            <a:no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50000"/>
              </a:lnSpc>
            </a:pPr>
            <a:endParaRPr lang="en-US" dirty="0">
              <a:solidFill>
                <a:srgbClr val="1E417B"/>
              </a:solidFill>
              <a:latin typeface="Franklin Gothic Demi" panose="020B0703020102020204" pitchFamily="34" charset="0"/>
            </a:endParaRPr>
          </a:p>
          <a:p>
            <a:pPr>
              <a:lnSpc>
                <a:spcPct val="150000"/>
              </a:lnSpc>
            </a:pPr>
            <a:endParaRPr lang="en-US" dirty="0">
              <a:solidFill>
                <a:srgbClr val="1E417B"/>
              </a:solidFill>
              <a:latin typeface="Franklin Gothic Demi" panose="020B0703020102020204" pitchFamily="34" charset="0"/>
            </a:endParaRPr>
          </a:p>
          <a:p>
            <a:pPr lvl="0" defTabSz="914400" eaLnBrk="0" fontAlgn="base" hangingPunct="0">
              <a:spcAft>
                <a:spcPct val="0"/>
              </a:spcAft>
            </a:pPr>
            <a:r>
              <a:rPr lang="en-US" altLang="en-US" sz="1400" cap="none"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endParaRPr lang="en-US" altLang="en-US" sz="1400" cap="none" dirty="0">
              <a:solidFill>
                <a:prstClr val="black"/>
              </a:solidFill>
              <a:latin typeface="Arial" panose="020B0604020202020204" pitchFamily="34" charset="0"/>
              <a:ea typeface="+mn-ea"/>
              <a:cs typeface="+mn-cs"/>
            </a:endParaRPr>
          </a:p>
          <a:p>
            <a:pPr marR="0" rtl="0">
              <a:lnSpc>
                <a:spcPct val="150000"/>
              </a:lnSpc>
            </a:pPr>
            <a:endParaRPr lang="en-US" sz="2000" cap="none" dirty="0">
              <a:solidFill>
                <a:schemeClr val="tx1">
                  <a:lumMod val="95000"/>
                  <a:lumOff val="5000"/>
                </a:schemeClr>
              </a:solidFill>
              <a:latin typeface="Franklin Gothic Demi" panose="020B0703020102020204" pitchFamily="34" charset="0"/>
            </a:endParaRPr>
          </a:p>
        </p:txBody>
      </p:sp>
      <p:sp>
        <p:nvSpPr>
          <p:cNvPr id="23" name="Rectangle 22">
            <a:extLst>
              <a:ext uri="{FF2B5EF4-FFF2-40B4-BE49-F238E27FC236}">
                <a16:creationId xmlns:a16="http://schemas.microsoft.com/office/drawing/2014/main" id="{15A0679E-B077-4FA3-BD46-43A2ED1D9C73}"/>
              </a:ext>
            </a:extLst>
          </p:cNvPr>
          <p:cNvSpPr>
            <a:spLocks noChangeArrowheads="1"/>
          </p:cNvSpPr>
          <p:nvPr/>
        </p:nvSpPr>
        <p:spPr bwMode="auto">
          <a:xfrm>
            <a:off x="-201290" y="23757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 name="Rectangle 6">
            <a:extLst>
              <a:ext uri="{FF2B5EF4-FFF2-40B4-BE49-F238E27FC236}">
                <a16:creationId xmlns:a16="http://schemas.microsoft.com/office/drawing/2014/main" id="{0F9FE7B5-9D7E-4F02-805A-A2019852B797}"/>
              </a:ext>
            </a:extLst>
          </p:cNvPr>
          <p:cNvSpPr>
            <a:spLocks noChangeArrowheads="1"/>
          </p:cNvSpPr>
          <p:nvPr/>
        </p:nvSpPr>
        <p:spPr bwMode="auto">
          <a:xfrm>
            <a:off x="-201290" y="413081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5">
            <a:extLst>
              <a:ext uri="{FF2B5EF4-FFF2-40B4-BE49-F238E27FC236}">
                <a16:creationId xmlns:a16="http://schemas.microsoft.com/office/drawing/2014/main" id="{68F1BD77-C025-4432-87BC-5B74C3E2169C}"/>
              </a:ext>
            </a:extLst>
          </p:cNvPr>
          <p:cNvSpPr>
            <a:spLocks noChangeArrowheads="1"/>
          </p:cNvSpPr>
          <p:nvPr/>
        </p:nvSpPr>
        <p:spPr bwMode="auto">
          <a:xfrm>
            <a:off x="-326572" y="134690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6">
            <a:extLst>
              <a:ext uri="{FF2B5EF4-FFF2-40B4-BE49-F238E27FC236}">
                <a16:creationId xmlns:a16="http://schemas.microsoft.com/office/drawing/2014/main" id="{B6F02690-DFA9-459C-A377-FB73DC4BC115}"/>
              </a:ext>
            </a:extLst>
          </p:cNvPr>
          <p:cNvSpPr>
            <a:spLocks noChangeArrowheads="1"/>
          </p:cNvSpPr>
          <p:nvPr/>
        </p:nvSpPr>
        <p:spPr bwMode="auto">
          <a:xfrm>
            <a:off x="0" y="43624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5">
            <a:extLst>
              <a:ext uri="{FF2B5EF4-FFF2-40B4-BE49-F238E27FC236}">
                <a16:creationId xmlns:a16="http://schemas.microsoft.com/office/drawing/2014/main" id="{7962BAD6-BCFF-416A-9BF1-B8EE488F57D6}"/>
              </a:ext>
            </a:extLst>
          </p:cNvPr>
          <p:cNvSpPr>
            <a:spLocks noChangeArrowheads="1"/>
          </p:cNvSpPr>
          <p:nvPr/>
        </p:nvSpPr>
        <p:spPr bwMode="auto">
          <a:xfrm>
            <a:off x="0" y="2438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 name="Rectangle 6">
            <a:extLst>
              <a:ext uri="{FF2B5EF4-FFF2-40B4-BE49-F238E27FC236}">
                <a16:creationId xmlns:a16="http://schemas.microsoft.com/office/drawing/2014/main" id="{D7162482-09FA-4729-BE0C-F6EE8C1C86B3}"/>
              </a:ext>
            </a:extLst>
          </p:cNvPr>
          <p:cNvSpPr>
            <a:spLocks noChangeArrowheads="1"/>
          </p:cNvSpPr>
          <p:nvPr/>
        </p:nvSpPr>
        <p:spPr bwMode="auto">
          <a:xfrm>
            <a:off x="0" y="4324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5">
            <a:extLst>
              <a:ext uri="{FF2B5EF4-FFF2-40B4-BE49-F238E27FC236}">
                <a16:creationId xmlns:a16="http://schemas.microsoft.com/office/drawing/2014/main" id="{3969D82D-A501-423C-93B8-9D152642A976}"/>
              </a:ext>
            </a:extLst>
          </p:cNvPr>
          <p:cNvSpPr>
            <a:spLocks noChangeArrowheads="1"/>
          </p:cNvSpPr>
          <p:nvPr/>
        </p:nvSpPr>
        <p:spPr bwMode="auto">
          <a:xfrm>
            <a:off x="457200" y="24288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6">
            <a:extLst>
              <a:ext uri="{FF2B5EF4-FFF2-40B4-BE49-F238E27FC236}">
                <a16:creationId xmlns:a16="http://schemas.microsoft.com/office/drawing/2014/main" id="{824A14CC-DCFF-4913-88AB-A3F418E44AA3}"/>
              </a:ext>
            </a:extLst>
          </p:cNvPr>
          <p:cNvSpPr>
            <a:spLocks noChangeArrowheads="1"/>
          </p:cNvSpPr>
          <p:nvPr/>
        </p:nvSpPr>
        <p:spPr bwMode="auto">
          <a:xfrm>
            <a:off x="457200" y="43719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TextBox 8">
            <a:extLst>
              <a:ext uri="{FF2B5EF4-FFF2-40B4-BE49-F238E27FC236}">
                <a16:creationId xmlns:a16="http://schemas.microsoft.com/office/drawing/2014/main" id="{F89BB92C-EA39-D8CD-359E-FA6912A072DC}"/>
              </a:ext>
            </a:extLst>
          </p:cNvPr>
          <p:cNvSpPr txBox="1"/>
          <p:nvPr/>
        </p:nvSpPr>
        <p:spPr>
          <a:xfrm>
            <a:off x="1311256" y="1652605"/>
            <a:ext cx="9957635" cy="3785652"/>
          </a:xfrm>
          <a:prstGeom prst="rect">
            <a:avLst/>
          </a:prstGeom>
          <a:noFill/>
        </p:spPr>
        <p:txBody>
          <a:bodyPr wrap="square">
            <a:spAutoFit/>
          </a:bodyPr>
          <a:lstStyle/>
          <a:p>
            <a:pPr marL="457200" indent="-457200">
              <a:buFont typeface="Arial" panose="020B0604020202020204" pitchFamily="34" charset="0"/>
              <a:buChar char="•"/>
            </a:pPr>
            <a:r>
              <a:rPr lang="en-US" sz="2400" dirty="0"/>
              <a:t>Worked with the State Association to inform the NRCS, Senators, and Congressman.</a:t>
            </a:r>
            <a:br>
              <a:rPr lang="en-US" sz="2400" dirty="0"/>
            </a:br>
            <a:endParaRPr lang="en-US" sz="2400" dirty="0"/>
          </a:p>
          <a:p>
            <a:pPr marL="457200" indent="-457200">
              <a:buFont typeface="Arial" panose="020B0604020202020204" pitchFamily="34" charset="0"/>
              <a:buChar char="•"/>
            </a:pPr>
            <a:r>
              <a:rPr lang="en-US" sz="2400" dirty="0"/>
              <a:t>Districts have written letters to Senators and Congressman to bring awareness. </a:t>
            </a:r>
            <a:br>
              <a:rPr lang="en-US" sz="2400" dirty="0"/>
            </a:br>
            <a:endParaRPr lang="en-US" sz="2400" dirty="0"/>
          </a:p>
          <a:p>
            <a:pPr marL="457200" indent="-457200">
              <a:buFont typeface="Arial" panose="020B0604020202020204" pitchFamily="34" charset="0"/>
              <a:buChar char="•"/>
            </a:pPr>
            <a:r>
              <a:rPr lang="en-US" sz="2400" dirty="0"/>
              <a:t>KACD Directors and Exec. Director have had conversations with the NRCS Chief.</a:t>
            </a:r>
            <a:br>
              <a:rPr lang="en-US" sz="2400" dirty="0"/>
            </a:br>
            <a:endParaRPr lang="en-US" sz="2400" dirty="0"/>
          </a:p>
          <a:p>
            <a:pPr marL="457200" indent="-457200">
              <a:buFont typeface="Arial" panose="020B0604020202020204" pitchFamily="34" charset="0"/>
              <a:buChar char="•"/>
            </a:pPr>
            <a:r>
              <a:rPr lang="en-US" sz="2400" dirty="0"/>
              <a:t>Senator Marshall questioned NRCS Chief in a hearing about the issue.  </a:t>
            </a:r>
          </a:p>
        </p:txBody>
      </p:sp>
    </p:spTree>
    <p:extLst>
      <p:ext uri="{BB962C8B-B14F-4D97-AF65-F5344CB8AC3E}">
        <p14:creationId xmlns:p14="http://schemas.microsoft.com/office/powerpoint/2010/main" val="32514000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00FFDA-D088-423C-93CC-F591AFDC4974}"/>
              </a:ext>
            </a:extLst>
          </p:cNvPr>
          <p:cNvSpPr/>
          <p:nvPr/>
        </p:nvSpPr>
        <p:spPr>
          <a:xfrm flipV="1">
            <a:off x="201290" y="6655837"/>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CC5954C-45AA-48D8-8675-16CBEF1862E8}"/>
              </a:ext>
            </a:extLst>
          </p:cNvPr>
          <p:cNvSpPr/>
          <p:nvPr/>
        </p:nvSpPr>
        <p:spPr>
          <a:xfrm>
            <a:off x="201290" y="202163"/>
            <a:ext cx="11789420" cy="801994"/>
          </a:xfrm>
          <a:prstGeom prst="rect">
            <a:avLst/>
          </a:prstGeom>
          <a:solidFill>
            <a:srgbClr val="1E4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WHAT CAN YOU DO?</a:t>
            </a:r>
          </a:p>
        </p:txBody>
      </p:sp>
      <p:sp>
        <p:nvSpPr>
          <p:cNvPr id="11" name="Rectangle 10">
            <a:extLst>
              <a:ext uri="{FF2B5EF4-FFF2-40B4-BE49-F238E27FC236}">
                <a16:creationId xmlns:a16="http://schemas.microsoft.com/office/drawing/2014/main" id="{F93B9481-FF16-4433-B7B7-A52913AFDE44}"/>
              </a:ext>
            </a:extLst>
          </p:cNvPr>
          <p:cNvSpPr/>
          <p:nvPr/>
        </p:nvSpPr>
        <p:spPr>
          <a:xfrm flipV="1">
            <a:off x="201290" y="1053538"/>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picture containing meter&#10;&#10;Description automatically generated">
            <a:extLst>
              <a:ext uri="{FF2B5EF4-FFF2-40B4-BE49-F238E27FC236}">
                <a16:creationId xmlns:a16="http://schemas.microsoft.com/office/drawing/2014/main" id="{E5D887BE-764D-46E9-9D10-E0245A8330B8}"/>
              </a:ext>
            </a:extLst>
          </p:cNvPr>
          <p:cNvPicPr>
            <a:picLocks noChangeAspect="1"/>
          </p:cNvPicPr>
          <p:nvPr/>
        </p:nvPicPr>
        <p:blipFill>
          <a:blip r:embed="rId2"/>
          <a:stretch>
            <a:fillRect/>
          </a:stretch>
        </p:blipFill>
        <p:spPr>
          <a:xfrm>
            <a:off x="5577604" y="5920309"/>
            <a:ext cx="1036792" cy="598099"/>
          </a:xfrm>
          <a:prstGeom prst="rect">
            <a:avLst/>
          </a:prstGeom>
        </p:spPr>
      </p:pic>
      <p:sp>
        <p:nvSpPr>
          <p:cNvPr id="22" name="Rectangle 21">
            <a:extLst>
              <a:ext uri="{FF2B5EF4-FFF2-40B4-BE49-F238E27FC236}">
                <a16:creationId xmlns:a16="http://schemas.microsoft.com/office/drawing/2014/main" id="{398A2B46-1650-412E-9367-D838CE6DDDDD}"/>
              </a:ext>
            </a:extLst>
          </p:cNvPr>
          <p:cNvSpPr/>
          <p:nvPr/>
        </p:nvSpPr>
        <p:spPr>
          <a:xfrm>
            <a:off x="5330057" y="6655836"/>
            <a:ext cx="153188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close - up of a clock&#10;&#10;Description automatically generated with low confidence">
            <a:extLst>
              <a:ext uri="{FF2B5EF4-FFF2-40B4-BE49-F238E27FC236}">
                <a16:creationId xmlns:a16="http://schemas.microsoft.com/office/drawing/2014/main" id="{62FF6BCE-8FA5-4395-A24A-550C4555B24B}"/>
              </a:ext>
            </a:extLst>
          </p:cNvPr>
          <p:cNvPicPr>
            <a:picLocks noChangeAspect="1"/>
          </p:cNvPicPr>
          <p:nvPr/>
        </p:nvPicPr>
        <p:blipFill rotWithShape="1">
          <a:blip r:embed="rId3">
            <a:alphaModFix amt="40000"/>
            <a:extLst>
              <a:ext uri="{28A0092B-C50C-407E-A947-70E740481C1C}">
                <a14:useLocalDpi xmlns:a14="http://schemas.microsoft.com/office/drawing/2010/main" val="0"/>
              </a:ext>
            </a:extLst>
          </a:blip>
          <a:srcRect l="2287" r="50007" b="26357"/>
          <a:stretch/>
        </p:blipFill>
        <p:spPr>
          <a:xfrm>
            <a:off x="10126399" y="3778317"/>
            <a:ext cx="1864311" cy="2877923"/>
          </a:xfrm>
          <a:prstGeom prst="rect">
            <a:avLst/>
          </a:prstGeom>
        </p:spPr>
      </p:pic>
      <p:sp>
        <p:nvSpPr>
          <p:cNvPr id="2" name="Slide Number Placeholder 1">
            <a:extLst>
              <a:ext uri="{FF2B5EF4-FFF2-40B4-BE49-F238E27FC236}">
                <a16:creationId xmlns:a16="http://schemas.microsoft.com/office/drawing/2014/main" id="{269A5A36-3389-4B0C-9E94-1238219C992F}"/>
              </a:ext>
            </a:extLst>
          </p:cNvPr>
          <p:cNvSpPr>
            <a:spLocks noGrp="1"/>
          </p:cNvSpPr>
          <p:nvPr>
            <p:ph type="sldNum" sz="quarter" idx="12"/>
          </p:nvPr>
        </p:nvSpPr>
        <p:spPr/>
        <p:txBody>
          <a:bodyPr/>
          <a:lstStyle/>
          <a:p>
            <a:fld id="{CD84E07C-6A5C-4660-B7D4-F241AE1B3146}" type="slidenum">
              <a:rPr lang="en-US" smtClean="0"/>
              <a:pPr/>
              <a:t>19</a:t>
            </a:fld>
            <a:endParaRPr lang="en-US" dirty="0"/>
          </a:p>
        </p:txBody>
      </p:sp>
      <p:sp>
        <p:nvSpPr>
          <p:cNvPr id="4" name="Rectangle 5">
            <a:extLst>
              <a:ext uri="{FF2B5EF4-FFF2-40B4-BE49-F238E27FC236}">
                <a16:creationId xmlns:a16="http://schemas.microsoft.com/office/drawing/2014/main" id="{953D21FC-FF08-4BF7-848A-7D68BCD696F0}"/>
              </a:ext>
            </a:extLst>
          </p:cNvPr>
          <p:cNvSpPr>
            <a:spLocks noChangeArrowheads="1"/>
          </p:cNvSpPr>
          <p:nvPr/>
        </p:nvSpPr>
        <p:spPr bwMode="auto">
          <a:xfrm>
            <a:off x="0" y="4819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6">
            <a:extLst>
              <a:ext uri="{FF2B5EF4-FFF2-40B4-BE49-F238E27FC236}">
                <a16:creationId xmlns:a16="http://schemas.microsoft.com/office/drawing/2014/main" id="{701DF82D-395E-4A24-B5C3-A62FD975FE6E}"/>
              </a:ext>
            </a:extLst>
          </p:cNvPr>
          <p:cNvSpPr>
            <a:spLocks noChangeArrowheads="1"/>
          </p:cNvSpPr>
          <p:nvPr/>
        </p:nvSpPr>
        <p:spPr bwMode="auto">
          <a:xfrm>
            <a:off x="685800" y="3619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5" name="Title 1">
            <a:extLst>
              <a:ext uri="{FF2B5EF4-FFF2-40B4-BE49-F238E27FC236}">
                <a16:creationId xmlns:a16="http://schemas.microsoft.com/office/drawing/2014/main" id="{D7CE8398-D450-4F23-9BAF-7FE8F818A8D7}"/>
              </a:ext>
            </a:extLst>
          </p:cNvPr>
          <p:cNvSpPr txBox="1">
            <a:spLocks/>
          </p:cNvSpPr>
          <p:nvPr/>
        </p:nvSpPr>
        <p:spPr>
          <a:xfrm>
            <a:off x="1476719" y="1393128"/>
            <a:ext cx="9133425" cy="4567777"/>
          </a:xfrm>
          <a:prstGeom prst="rect">
            <a:avLst/>
          </a:prstGeom>
        </p:spPr>
        <p:txBody>
          <a:bodyPr>
            <a:no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50000"/>
              </a:lnSpc>
            </a:pPr>
            <a:endParaRPr lang="en-US" dirty="0">
              <a:solidFill>
                <a:srgbClr val="1E417B"/>
              </a:solidFill>
              <a:latin typeface="Franklin Gothic Demi" panose="020B0703020102020204" pitchFamily="34" charset="0"/>
            </a:endParaRPr>
          </a:p>
          <a:p>
            <a:pPr>
              <a:lnSpc>
                <a:spcPct val="150000"/>
              </a:lnSpc>
            </a:pPr>
            <a:endParaRPr lang="en-US" dirty="0">
              <a:solidFill>
                <a:srgbClr val="1E417B"/>
              </a:solidFill>
              <a:latin typeface="Franklin Gothic Demi" panose="020B0703020102020204" pitchFamily="34" charset="0"/>
            </a:endParaRPr>
          </a:p>
          <a:p>
            <a:pPr lvl="0" defTabSz="914400" eaLnBrk="0" fontAlgn="base" hangingPunct="0">
              <a:spcAft>
                <a:spcPct val="0"/>
              </a:spcAft>
            </a:pPr>
            <a:r>
              <a:rPr lang="en-US" altLang="en-US" sz="1400" cap="none"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endParaRPr lang="en-US" altLang="en-US" sz="1400" cap="none" dirty="0">
              <a:solidFill>
                <a:prstClr val="black"/>
              </a:solidFill>
              <a:latin typeface="Arial" panose="020B0604020202020204" pitchFamily="34" charset="0"/>
              <a:ea typeface="+mn-ea"/>
              <a:cs typeface="+mn-cs"/>
            </a:endParaRPr>
          </a:p>
          <a:p>
            <a:pPr marR="0" rtl="0">
              <a:lnSpc>
                <a:spcPct val="150000"/>
              </a:lnSpc>
            </a:pPr>
            <a:endParaRPr lang="en-US" sz="2000" cap="none" dirty="0">
              <a:solidFill>
                <a:schemeClr val="tx1">
                  <a:lumMod val="95000"/>
                  <a:lumOff val="5000"/>
                </a:schemeClr>
              </a:solidFill>
              <a:latin typeface="Franklin Gothic Demi" panose="020B0703020102020204" pitchFamily="34" charset="0"/>
            </a:endParaRPr>
          </a:p>
        </p:txBody>
      </p:sp>
      <p:sp>
        <p:nvSpPr>
          <p:cNvPr id="23" name="Rectangle 22">
            <a:extLst>
              <a:ext uri="{FF2B5EF4-FFF2-40B4-BE49-F238E27FC236}">
                <a16:creationId xmlns:a16="http://schemas.microsoft.com/office/drawing/2014/main" id="{15A0679E-B077-4FA3-BD46-43A2ED1D9C73}"/>
              </a:ext>
            </a:extLst>
          </p:cNvPr>
          <p:cNvSpPr>
            <a:spLocks noChangeArrowheads="1"/>
          </p:cNvSpPr>
          <p:nvPr/>
        </p:nvSpPr>
        <p:spPr bwMode="auto">
          <a:xfrm>
            <a:off x="-201290" y="23757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 name="Rectangle 6">
            <a:extLst>
              <a:ext uri="{FF2B5EF4-FFF2-40B4-BE49-F238E27FC236}">
                <a16:creationId xmlns:a16="http://schemas.microsoft.com/office/drawing/2014/main" id="{0F9FE7B5-9D7E-4F02-805A-A2019852B797}"/>
              </a:ext>
            </a:extLst>
          </p:cNvPr>
          <p:cNvSpPr>
            <a:spLocks noChangeArrowheads="1"/>
          </p:cNvSpPr>
          <p:nvPr/>
        </p:nvSpPr>
        <p:spPr bwMode="auto">
          <a:xfrm>
            <a:off x="-201290" y="4130818"/>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5">
            <a:extLst>
              <a:ext uri="{FF2B5EF4-FFF2-40B4-BE49-F238E27FC236}">
                <a16:creationId xmlns:a16="http://schemas.microsoft.com/office/drawing/2014/main" id="{68F1BD77-C025-4432-87BC-5B74C3E2169C}"/>
              </a:ext>
            </a:extLst>
          </p:cNvPr>
          <p:cNvSpPr>
            <a:spLocks noChangeArrowheads="1"/>
          </p:cNvSpPr>
          <p:nvPr/>
        </p:nvSpPr>
        <p:spPr bwMode="auto">
          <a:xfrm>
            <a:off x="-326572" y="134690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6">
            <a:extLst>
              <a:ext uri="{FF2B5EF4-FFF2-40B4-BE49-F238E27FC236}">
                <a16:creationId xmlns:a16="http://schemas.microsoft.com/office/drawing/2014/main" id="{B6F02690-DFA9-459C-A377-FB73DC4BC115}"/>
              </a:ext>
            </a:extLst>
          </p:cNvPr>
          <p:cNvSpPr>
            <a:spLocks noChangeArrowheads="1"/>
          </p:cNvSpPr>
          <p:nvPr/>
        </p:nvSpPr>
        <p:spPr bwMode="auto">
          <a:xfrm>
            <a:off x="0" y="43624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5">
            <a:extLst>
              <a:ext uri="{FF2B5EF4-FFF2-40B4-BE49-F238E27FC236}">
                <a16:creationId xmlns:a16="http://schemas.microsoft.com/office/drawing/2014/main" id="{7962BAD6-BCFF-416A-9BF1-B8EE488F57D6}"/>
              </a:ext>
            </a:extLst>
          </p:cNvPr>
          <p:cNvSpPr>
            <a:spLocks noChangeArrowheads="1"/>
          </p:cNvSpPr>
          <p:nvPr/>
        </p:nvSpPr>
        <p:spPr bwMode="auto">
          <a:xfrm>
            <a:off x="0" y="2438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 name="Rectangle 6">
            <a:extLst>
              <a:ext uri="{FF2B5EF4-FFF2-40B4-BE49-F238E27FC236}">
                <a16:creationId xmlns:a16="http://schemas.microsoft.com/office/drawing/2014/main" id="{D7162482-09FA-4729-BE0C-F6EE8C1C86B3}"/>
              </a:ext>
            </a:extLst>
          </p:cNvPr>
          <p:cNvSpPr>
            <a:spLocks noChangeArrowheads="1"/>
          </p:cNvSpPr>
          <p:nvPr/>
        </p:nvSpPr>
        <p:spPr bwMode="auto">
          <a:xfrm>
            <a:off x="0" y="4324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5">
            <a:extLst>
              <a:ext uri="{FF2B5EF4-FFF2-40B4-BE49-F238E27FC236}">
                <a16:creationId xmlns:a16="http://schemas.microsoft.com/office/drawing/2014/main" id="{3969D82D-A501-423C-93B8-9D152642A976}"/>
              </a:ext>
            </a:extLst>
          </p:cNvPr>
          <p:cNvSpPr>
            <a:spLocks noChangeArrowheads="1"/>
          </p:cNvSpPr>
          <p:nvPr/>
        </p:nvSpPr>
        <p:spPr bwMode="auto">
          <a:xfrm>
            <a:off x="457200" y="24288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6">
            <a:extLst>
              <a:ext uri="{FF2B5EF4-FFF2-40B4-BE49-F238E27FC236}">
                <a16:creationId xmlns:a16="http://schemas.microsoft.com/office/drawing/2014/main" id="{824A14CC-DCFF-4913-88AB-A3F418E44AA3}"/>
              </a:ext>
            </a:extLst>
          </p:cNvPr>
          <p:cNvSpPr>
            <a:spLocks noChangeArrowheads="1"/>
          </p:cNvSpPr>
          <p:nvPr/>
        </p:nvSpPr>
        <p:spPr bwMode="auto">
          <a:xfrm>
            <a:off x="457200" y="43719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9" name="TextBox 8">
            <a:extLst>
              <a:ext uri="{FF2B5EF4-FFF2-40B4-BE49-F238E27FC236}">
                <a16:creationId xmlns:a16="http://schemas.microsoft.com/office/drawing/2014/main" id="{F89BB92C-EA39-D8CD-359E-FA6912A072DC}"/>
              </a:ext>
            </a:extLst>
          </p:cNvPr>
          <p:cNvSpPr txBox="1"/>
          <p:nvPr/>
        </p:nvSpPr>
        <p:spPr>
          <a:xfrm>
            <a:off x="1064613" y="1905506"/>
            <a:ext cx="9957635" cy="3046988"/>
          </a:xfrm>
          <a:prstGeom prst="rect">
            <a:avLst/>
          </a:prstGeom>
          <a:noFill/>
        </p:spPr>
        <p:txBody>
          <a:bodyPr wrap="square">
            <a:spAutoFit/>
          </a:bodyPr>
          <a:lstStyle/>
          <a:p>
            <a:pPr marL="457200" indent="-457200">
              <a:buFont typeface="Arial" panose="020B0604020202020204" pitchFamily="34" charset="0"/>
              <a:buChar char="•"/>
            </a:pPr>
            <a:r>
              <a:rPr lang="en-US" sz="2400" dirty="0"/>
              <a:t>Talk to your conservation districts and ask about vehicle liability coverage.</a:t>
            </a:r>
            <a:br>
              <a:rPr lang="en-US" sz="2400" dirty="0"/>
            </a:br>
            <a:endParaRPr lang="en-US" sz="2400" dirty="0"/>
          </a:p>
          <a:p>
            <a:pPr marL="457200" indent="-457200">
              <a:buFont typeface="Arial" panose="020B0604020202020204" pitchFamily="34" charset="0"/>
              <a:buChar char="•"/>
            </a:pPr>
            <a:r>
              <a:rPr lang="en-US" sz="2400" dirty="0"/>
              <a:t>Work with your State Association to inform the NRCS, your Senators and Congressman of the issue.</a:t>
            </a:r>
            <a:br>
              <a:rPr lang="en-US" sz="2400" dirty="0"/>
            </a:br>
            <a:endParaRPr lang="en-US" sz="2400" dirty="0"/>
          </a:p>
          <a:p>
            <a:pPr marL="457200" indent="-457200">
              <a:buFont typeface="Arial" panose="020B0604020202020204" pitchFamily="34" charset="0"/>
              <a:buChar char="•"/>
            </a:pPr>
            <a:r>
              <a:rPr lang="en-US" sz="2400" dirty="0"/>
              <a:t>Help Kansas create the change to address USDA/NRCS policy stating partners doing business for NRCS are provided federal coverage by the Tort Claims Act while operating government vehicles.  </a:t>
            </a:r>
          </a:p>
        </p:txBody>
      </p:sp>
    </p:spTree>
    <p:extLst>
      <p:ext uri="{BB962C8B-B14F-4D97-AF65-F5344CB8AC3E}">
        <p14:creationId xmlns:p14="http://schemas.microsoft.com/office/powerpoint/2010/main" val="2103106350"/>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00FFDA-D088-423C-93CC-F591AFDC4974}"/>
              </a:ext>
            </a:extLst>
          </p:cNvPr>
          <p:cNvSpPr/>
          <p:nvPr/>
        </p:nvSpPr>
        <p:spPr>
          <a:xfrm flipV="1">
            <a:off x="201290" y="6655837"/>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CC5954C-45AA-48D8-8675-16CBEF1862E8}"/>
              </a:ext>
            </a:extLst>
          </p:cNvPr>
          <p:cNvSpPr/>
          <p:nvPr/>
        </p:nvSpPr>
        <p:spPr>
          <a:xfrm>
            <a:off x="201290" y="202163"/>
            <a:ext cx="11789420" cy="801994"/>
          </a:xfrm>
          <a:prstGeom prst="rect">
            <a:avLst/>
          </a:prstGeom>
          <a:solidFill>
            <a:srgbClr val="1E4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By the numbers…..</a:t>
            </a:r>
          </a:p>
        </p:txBody>
      </p:sp>
      <p:sp>
        <p:nvSpPr>
          <p:cNvPr id="11" name="Rectangle 10">
            <a:extLst>
              <a:ext uri="{FF2B5EF4-FFF2-40B4-BE49-F238E27FC236}">
                <a16:creationId xmlns:a16="http://schemas.microsoft.com/office/drawing/2014/main" id="{F93B9481-FF16-4433-B7B7-A52913AFDE44}"/>
              </a:ext>
            </a:extLst>
          </p:cNvPr>
          <p:cNvSpPr/>
          <p:nvPr/>
        </p:nvSpPr>
        <p:spPr>
          <a:xfrm flipV="1">
            <a:off x="201290" y="1053538"/>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picture containing meter&#10;&#10;Description automatically generated">
            <a:extLst>
              <a:ext uri="{FF2B5EF4-FFF2-40B4-BE49-F238E27FC236}">
                <a16:creationId xmlns:a16="http://schemas.microsoft.com/office/drawing/2014/main" id="{E5D887BE-764D-46E9-9D10-E0245A8330B8}"/>
              </a:ext>
            </a:extLst>
          </p:cNvPr>
          <p:cNvPicPr>
            <a:picLocks noChangeAspect="1"/>
          </p:cNvPicPr>
          <p:nvPr/>
        </p:nvPicPr>
        <p:blipFill>
          <a:blip r:embed="rId2"/>
          <a:stretch>
            <a:fillRect/>
          </a:stretch>
        </p:blipFill>
        <p:spPr>
          <a:xfrm>
            <a:off x="5577604" y="5920309"/>
            <a:ext cx="1036792" cy="598099"/>
          </a:xfrm>
          <a:prstGeom prst="rect">
            <a:avLst/>
          </a:prstGeom>
        </p:spPr>
      </p:pic>
      <p:sp>
        <p:nvSpPr>
          <p:cNvPr id="22" name="Rectangle 21">
            <a:extLst>
              <a:ext uri="{FF2B5EF4-FFF2-40B4-BE49-F238E27FC236}">
                <a16:creationId xmlns:a16="http://schemas.microsoft.com/office/drawing/2014/main" id="{398A2B46-1650-412E-9367-D838CE6DDDDD}"/>
              </a:ext>
            </a:extLst>
          </p:cNvPr>
          <p:cNvSpPr/>
          <p:nvPr/>
        </p:nvSpPr>
        <p:spPr>
          <a:xfrm>
            <a:off x="5330057" y="6655836"/>
            <a:ext cx="153188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CFDEE02E-8143-41D6-ACE5-03615CE65708}"/>
              </a:ext>
            </a:extLst>
          </p:cNvPr>
          <p:cNvSpPr txBox="1">
            <a:spLocks/>
          </p:cNvSpPr>
          <p:nvPr/>
        </p:nvSpPr>
        <p:spPr>
          <a:xfrm>
            <a:off x="1017270" y="792530"/>
            <a:ext cx="9794163" cy="4698978"/>
          </a:xfrm>
          <a:prstGeom prst="rect">
            <a:avLst/>
          </a:prstGeom>
        </p:spPr>
        <p:txBody>
          <a:bodyPr>
            <a:no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lnSpc>
                <a:spcPct val="150000"/>
              </a:lnSpc>
            </a:pPr>
            <a:endParaRPr lang="en-US" sz="2000" cap="none" dirty="0">
              <a:solidFill>
                <a:schemeClr val="tx1">
                  <a:lumMod val="95000"/>
                  <a:lumOff val="5000"/>
                </a:schemeClr>
              </a:solidFill>
              <a:latin typeface="+mn-lt"/>
            </a:endParaRPr>
          </a:p>
        </p:txBody>
      </p:sp>
      <p:pic>
        <p:nvPicPr>
          <p:cNvPr id="8" name="Picture 7" descr="A close - up of a clock&#10;&#10;Description automatically generated with low confidence">
            <a:extLst>
              <a:ext uri="{FF2B5EF4-FFF2-40B4-BE49-F238E27FC236}">
                <a16:creationId xmlns:a16="http://schemas.microsoft.com/office/drawing/2014/main" id="{F021334C-B424-4E11-A89C-0264E8B392C3}"/>
              </a:ext>
            </a:extLst>
          </p:cNvPr>
          <p:cNvPicPr>
            <a:picLocks noChangeAspect="1"/>
          </p:cNvPicPr>
          <p:nvPr/>
        </p:nvPicPr>
        <p:blipFill rotWithShape="1">
          <a:blip r:embed="rId3">
            <a:alphaModFix amt="40000"/>
            <a:extLst>
              <a:ext uri="{28A0092B-C50C-407E-A947-70E740481C1C}">
                <a14:useLocalDpi xmlns:a14="http://schemas.microsoft.com/office/drawing/2010/main" val="0"/>
              </a:ext>
            </a:extLst>
          </a:blip>
          <a:srcRect l="2287" r="50007" b="26357"/>
          <a:stretch/>
        </p:blipFill>
        <p:spPr>
          <a:xfrm>
            <a:off x="10126399" y="3778317"/>
            <a:ext cx="1864311" cy="2877923"/>
          </a:xfrm>
          <a:prstGeom prst="rect">
            <a:avLst/>
          </a:prstGeom>
        </p:spPr>
      </p:pic>
      <p:sp>
        <p:nvSpPr>
          <p:cNvPr id="2" name="Slide Number Placeholder 1">
            <a:extLst>
              <a:ext uri="{FF2B5EF4-FFF2-40B4-BE49-F238E27FC236}">
                <a16:creationId xmlns:a16="http://schemas.microsoft.com/office/drawing/2014/main" id="{B6C3CBD1-2FE2-4258-A911-1CC1F17593E9}"/>
              </a:ext>
            </a:extLst>
          </p:cNvPr>
          <p:cNvSpPr>
            <a:spLocks noGrp="1"/>
          </p:cNvSpPr>
          <p:nvPr>
            <p:ph type="sldNum" sz="quarter" idx="12"/>
          </p:nvPr>
        </p:nvSpPr>
        <p:spPr/>
        <p:txBody>
          <a:bodyPr/>
          <a:lstStyle/>
          <a:p>
            <a:fld id="{CD84E07C-6A5C-4660-B7D4-F241AE1B3146}" type="slidenum">
              <a:rPr lang="en-US" smtClean="0"/>
              <a:pPr/>
              <a:t>2</a:t>
            </a:fld>
            <a:endParaRPr lang="en-US" dirty="0"/>
          </a:p>
        </p:txBody>
      </p:sp>
      <p:sp>
        <p:nvSpPr>
          <p:cNvPr id="3" name="TextBox 2">
            <a:extLst>
              <a:ext uri="{FF2B5EF4-FFF2-40B4-BE49-F238E27FC236}">
                <a16:creationId xmlns:a16="http://schemas.microsoft.com/office/drawing/2014/main" id="{F045F384-E0E2-1130-7608-6BA76727B546}"/>
              </a:ext>
            </a:extLst>
          </p:cNvPr>
          <p:cNvSpPr txBox="1"/>
          <p:nvPr/>
        </p:nvSpPr>
        <p:spPr>
          <a:xfrm>
            <a:off x="1793966" y="1785257"/>
            <a:ext cx="8908868" cy="3960058"/>
          </a:xfrm>
          <a:prstGeom prst="rect">
            <a:avLst/>
          </a:prstGeom>
          <a:noFill/>
        </p:spPr>
        <p:txBody>
          <a:bodyPr wrap="square" rtlCol="0">
            <a:spAutoFit/>
          </a:bodyPr>
          <a:lstStyle/>
          <a:p>
            <a:pPr marL="285750" indent="-285750">
              <a:lnSpc>
                <a:spcPts val="4000"/>
              </a:lnSpc>
              <a:buFont typeface="Arial" panose="020B0604020202020204" pitchFamily="34" charset="0"/>
              <a:buChar char="•"/>
            </a:pPr>
            <a:r>
              <a:rPr lang="en-US" sz="3200" dirty="0"/>
              <a:t>105 Districts</a:t>
            </a:r>
          </a:p>
          <a:p>
            <a:pPr marL="742950" lvl="1" indent="-285750">
              <a:lnSpc>
                <a:spcPts val="4000"/>
              </a:lnSpc>
              <a:buFont typeface="Arial" panose="020B0604020202020204" pitchFamily="34" charset="0"/>
              <a:buChar char="•"/>
            </a:pPr>
            <a:r>
              <a:rPr lang="en-US" sz="3200" dirty="0"/>
              <a:t>98 housed in USDA Service Center with NRCS.</a:t>
            </a:r>
          </a:p>
          <a:p>
            <a:pPr marL="285750" indent="-285750">
              <a:lnSpc>
                <a:spcPts val="4000"/>
              </a:lnSpc>
              <a:buFont typeface="Arial" panose="020B0604020202020204" pitchFamily="34" charset="0"/>
              <a:buChar char="•"/>
            </a:pPr>
            <a:r>
              <a:rPr lang="en-US" sz="3200" dirty="0"/>
              <a:t>103 District Managers</a:t>
            </a:r>
          </a:p>
          <a:p>
            <a:pPr marL="285750" indent="-285750">
              <a:lnSpc>
                <a:spcPts val="4000"/>
              </a:lnSpc>
              <a:buFont typeface="Arial" panose="020B0604020202020204" pitchFamily="34" charset="0"/>
              <a:buChar char="•"/>
            </a:pPr>
            <a:r>
              <a:rPr lang="en-US" sz="3200" dirty="0"/>
              <a:t>525 Supervisors</a:t>
            </a:r>
          </a:p>
          <a:p>
            <a:pPr marL="285750" indent="-285750">
              <a:lnSpc>
                <a:spcPts val="4000"/>
              </a:lnSpc>
              <a:buFont typeface="Arial" panose="020B0604020202020204" pitchFamily="34" charset="0"/>
              <a:buChar char="•"/>
            </a:pPr>
            <a:r>
              <a:rPr lang="en-US" sz="3200" dirty="0"/>
              <a:t>5 DOC Areas</a:t>
            </a:r>
          </a:p>
          <a:p>
            <a:pPr marL="285750" indent="-285750">
              <a:lnSpc>
                <a:spcPts val="4000"/>
              </a:lnSpc>
              <a:buFont typeface="Arial" panose="020B0604020202020204" pitchFamily="34" charset="0"/>
              <a:buChar char="•"/>
            </a:pPr>
            <a:r>
              <a:rPr lang="en-US" sz="3200" dirty="0"/>
              <a:t>4 NRCS Areas</a:t>
            </a:r>
          </a:p>
          <a:p>
            <a:pPr marL="285750" indent="-285750">
              <a:lnSpc>
                <a:spcPts val="4000"/>
              </a:lnSpc>
              <a:buFont typeface="Arial" panose="020B0604020202020204" pitchFamily="34" charset="0"/>
              <a:buChar char="•"/>
            </a:pPr>
            <a:r>
              <a:rPr lang="en-US" sz="3200" dirty="0"/>
              <a:t>30 NRCS Management Units</a:t>
            </a:r>
          </a:p>
          <a:p>
            <a:endParaRPr lang="en-US" dirty="0"/>
          </a:p>
        </p:txBody>
      </p:sp>
    </p:spTree>
    <p:extLst>
      <p:ext uri="{BB962C8B-B14F-4D97-AF65-F5344CB8AC3E}">
        <p14:creationId xmlns:p14="http://schemas.microsoft.com/office/powerpoint/2010/main" val="221501473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00FFDA-D088-423C-93CC-F591AFDC4974}"/>
              </a:ext>
            </a:extLst>
          </p:cNvPr>
          <p:cNvSpPr/>
          <p:nvPr/>
        </p:nvSpPr>
        <p:spPr>
          <a:xfrm flipV="1">
            <a:off x="201290" y="6655837"/>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CC5954C-45AA-48D8-8675-16CBEF1862E8}"/>
              </a:ext>
            </a:extLst>
          </p:cNvPr>
          <p:cNvSpPr/>
          <p:nvPr/>
        </p:nvSpPr>
        <p:spPr>
          <a:xfrm>
            <a:off x="201290" y="202163"/>
            <a:ext cx="11789420" cy="801994"/>
          </a:xfrm>
          <a:prstGeom prst="rect">
            <a:avLst/>
          </a:prstGeom>
          <a:solidFill>
            <a:srgbClr val="1E4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QUESTIONS????</a:t>
            </a:r>
          </a:p>
        </p:txBody>
      </p:sp>
      <p:sp>
        <p:nvSpPr>
          <p:cNvPr id="11" name="Rectangle 10">
            <a:extLst>
              <a:ext uri="{FF2B5EF4-FFF2-40B4-BE49-F238E27FC236}">
                <a16:creationId xmlns:a16="http://schemas.microsoft.com/office/drawing/2014/main" id="{F93B9481-FF16-4433-B7B7-A52913AFDE44}"/>
              </a:ext>
            </a:extLst>
          </p:cNvPr>
          <p:cNvSpPr/>
          <p:nvPr/>
        </p:nvSpPr>
        <p:spPr>
          <a:xfrm flipV="1">
            <a:off x="201290" y="1053538"/>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picture containing meter&#10;&#10;Description automatically generated">
            <a:extLst>
              <a:ext uri="{FF2B5EF4-FFF2-40B4-BE49-F238E27FC236}">
                <a16:creationId xmlns:a16="http://schemas.microsoft.com/office/drawing/2014/main" id="{E5D887BE-764D-46E9-9D10-E0245A8330B8}"/>
              </a:ext>
            </a:extLst>
          </p:cNvPr>
          <p:cNvPicPr>
            <a:picLocks noChangeAspect="1"/>
          </p:cNvPicPr>
          <p:nvPr/>
        </p:nvPicPr>
        <p:blipFill>
          <a:blip r:embed="rId2"/>
          <a:stretch>
            <a:fillRect/>
          </a:stretch>
        </p:blipFill>
        <p:spPr>
          <a:xfrm>
            <a:off x="5577604" y="5920309"/>
            <a:ext cx="1036792" cy="598099"/>
          </a:xfrm>
          <a:prstGeom prst="rect">
            <a:avLst/>
          </a:prstGeom>
        </p:spPr>
      </p:pic>
      <p:sp>
        <p:nvSpPr>
          <p:cNvPr id="22" name="Rectangle 21">
            <a:extLst>
              <a:ext uri="{FF2B5EF4-FFF2-40B4-BE49-F238E27FC236}">
                <a16:creationId xmlns:a16="http://schemas.microsoft.com/office/drawing/2014/main" id="{398A2B46-1650-412E-9367-D838CE6DDDDD}"/>
              </a:ext>
            </a:extLst>
          </p:cNvPr>
          <p:cNvSpPr/>
          <p:nvPr/>
        </p:nvSpPr>
        <p:spPr>
          <a:xfrm>
            <a:off x="5330057" y="6655836"/>
            <a:ext cx="153188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close - up of a clock&#10;&#10;Description automatically generated with low confidence">
            <a:extLst>
              <a:ext uri="{FF2B5EF4-FFF2-40B4-BE49-F238E27FC236}">
                <a16:creationId xmlns:a16="http://schemas.microsoft.com/office/drawing/2014/main" id="{62FF6BCE-8FA5-4395-A24A-550C4555B24B}"/>
              </a:ext>
            </a:extLst>
          </p:cNvPr>
          <p:cNvPicPr>
            <a:picLocks noChangeAspect="1"/>
          </p:cNvPicPr>
          <p:nvPr/>
        </p:nvPicPr>
        <p:blipFill rotWithShape="1">
          <a:blip r:embed="rId3">
            <a:alphaModFix amt="40000"/>
            <a:extLst>
              <a:ext uri="{28A0092B-C50C-407E-A947-70E740481C1C}">
                <a14:useLocalDpi xmlns:a14="http://schemas.microsoft.com/office/drawing/2010/main" val="0"/>
              </a:ext>
            </a:extLst>
          </a:blip>
          <a:srcRect l="2287" r="50007" b="26357"/>
          <a:stretch/>
        </p:blipFill>
        <p:spPr>
          <a:xfrm>
            <a:off x="10126399" y="3778317"/>
            <a:ext cx="1864311" cy="2877923"/>
          </a:xfrm>
          <a:prstGeom prst="rect">
            <a:avLst/>
          </a:prstGeom>
        </p:spPr>
      </p:pic>
      <p:sp>
        <p:nvSpPr>
          <p:cNvPr id="2" name="Slide Number Placeholder 1">
            <a:extLst>
              <a:ext uri="{FF2B5EF4-FFF2-40B4-BE49-F238E27FC236}">
                <a16:creationId xmlns:a16="http://schemas.microsoft.com/office/drawing/2014/main" id="{269A5A36-3389-4B0C-9E94-1238219C992F}"/>
              </a:ext>
            </a:extLst>
          </p:cNvPr>
          <p:cNvSpPr>
            <a:spLocks noGrp="1"/>
          </p:cNvSpPr>
          <p:nvPr>
            <p:ph type="sldNum" sz="quarter" idx="12"/>
          </p:nvPr>
        </p:nvSpPr>
        <p:spPr/>
        <p:txBody>
          <a:bodyPr/>
          <a:lstStyle/>
          <a:p>
            <a:fld id="{CD84E07C-6A5C-4660-B7D4-F241AE1B3146}" type="slidenum">
              <a:rPr lang="en-US" smtClean="0"/>
              <a:pPr/>
              <a:t>20</a:t>
            </a:fld>
            <a:endParaRPr lang="en-US" dirty="0"/>
          </a:p>
        </p:txBody>
      </p:sp>
      <p:sp>
        <p:nvSpPr>
          <p:cNvPr id="4" name="Rectangle 5">
            <a:extLst>
              <a:ext uri="{FF2B5EF4-FFF2-40B4-BE49-F238E27FC236}">
                <a16:creationId xmlns:a16="http://schemas.microsoft.com/office/drawing/2014/main" id="{953D21FC-FF08-4BF7-848A-7D68BCD696F0}"/>
              </a:ext>
            </a:extLst>
          </p:cNvPr>
          <p:cNvSpPr>
            <a:spLocks noChangeArrowheads="1"/>
          </p:cNvSpPr>
          <p:nvPr/>
        </p:nvSpPr>
        <p:spPr bwMode="auto">
          <a:xfrm>
            <a:off x="0" y="4819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7" name="Rectangle 6">
            <a:extLst>
              <a:ext uri="{FF2B5EF4-FFF2-40B4-BE49-F238E27FC236}">
                <a16:creationId xmlns:a16="http://schemas.microsoft.com/office/drawing/2014/main" id="{701DF82D-395E-4A24-B5C3-A62FD975FE6E}"/>
              </a:ext>
            </a:extLst>
          </p:cNvPr>
          <p:cNvSpPr>
            <a:spLocks noChangeArrowheads="1"/>
          </p:cNvSpPr>
          <p:nvPr/>
        </p:nvSpPr>
        <p:spPr bwMode="auto">
          <a:xfrm>
            <a:off x="685800" y="3619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3" name="Rectangle 22">
            <a:extLst>
              <a:ext uri="{FF2B5EF4-FFF2-40B4-BE49-F238E27FC236}">
                <a16:creationId xmlns:a16="http://schemas.microsoft.com/office/drawing/2014/main" id="{15A0679E-B077-4FA3-BD46-43A2ED1D9C73}"/>
              </a:ext>
            </a:extLst>
          </p:cNvPr>
          <p:cNvSpPr>
            <a:spLocks noChangeArrowheads="1"/>
          </p:cNvSpPr>
          <p:nvPr/>
        </p:nvSpPr>
        <p:spPr bwMode="auto">
          <a:xfrm>
            <a:off x="-201290" y="2375769"/>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24" name="Rectangle 6">
            <a:extLst>
              <a:ext uri="{FF2B5EF4-FFF2-40B4-BE49-F238E27FC236}">
                <a16:creationId xmlns:a16="http://schemas.microsoft.com/office/drawing/2014/main" id="{0F9FE7B5-9D7E-4F02-805A-A2019852B797}"/>
              </a:ext>
            </a:extLst>
          </p:cNvPr>
          <p:cNvSpPr>
            <a:spLocks noChangeArrowheads="1"/>
          </p:cNvSpPr>
          <p:nvPr/>
        </p:nvSpPr>
        <p:spPr bwMode="auto">
          <a:xfrm>
            <a:off x="-201290" y="4156944"/>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6" name="Rectangle 5">
            <a:extLst>
              <a:ext uri="{FF2B5EF4-FFF2-40B4-BE49-F238E27FC236}">
                <a16:creationId xmlns:a16="http://schemas.microsoft.com/office/drawing/2014/main" id="{68F1BD77-C025-4432-87BC-5B74C3E2169C}"/>
              </a:ext>
            </a:extLst>
          </p:cNvPr>
          <p:cNvSpPr>
            <a:spLocks noChangeArrowheads="1"/>
          </p:cNvSpPr>
          <p:nvPr/>
        </p:nvSpPr>
        <p:spPr bwMode="auto">
          <a:xfrm>
            <a:off x="-326572" y="1346906"/>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2" name="Rectangle 6">
            <a:extLst>
              <a:ext uri="{FF2B5EF4-FFF2-40B4-BE49-F238E27FC236}">
                <a16:creationId xmlns:a16="http://schemas.microsoft.com/office/drawing/2014/main" id="{B6F02690-DFA9-459C-A377-FB73DC4BC115}"/>
              </a:ext>
            </a:extLst>
          </p:cNvPr>
          <p:cNvSpPr>
            <a:spLocks noChangeArrowheads="1"/>
          </p:cNvSpPr>
          <p:nvPr/>
        </p:nvSpPr>
        <p:spPr bwMode="auto">
          <a:xfrm>
            <a:off x="0" y="4362450"/>
            <a:ext cx="12192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4" name="Rectangle 5">
            <a:extLst>
              <a:ext uri="{FF2B5EF4-FFF2-40B4-BE49-F238E27FC236}">
                <a16:creationId xmlns:a16="http://schemas.microsoft.com/office/drawing/2014/main" id="{7962BAD6-BCFF-416A-9BF1-B8EE488F57D6}"/>
              </a:ext>
            </a:extLst>
          </p:cNvPr>
          <p:cNvSpPr>
            <a:spLocks noChangeArrowheads="1"/>
          </p:cNvSpPr>
          <p:nvPr/>
        </p:nvSpPr>
        <p:spPr bwMode="auto">
          <a:xfrm>
            <a:off x="0" y="24384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000" b="0" i="0" u="none" strike="noStrike" cap="none" normalizeH="0" baseline="0">
                <a:ln>
                  <a:noFill/>
                </a:ln>
                <a:solidFill>
                  <a:srgbClr val="000000"/>
                </a:solidFill>
                <a:effectLst/>
                <a:latin typeface="Calibri" panose="020F0502020204030204" pitchFamily="34" charset="0"/>
                <a:ea typeface="Times New Roman" panose="02020603050405020304" pitchFamily="18" charset="0"/>
                <a:cs typeface="Calibri" panose="020F0502020204030204" pitchFamily="34"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6" name="Rectangle 6">
            <a:extLst>
              <a:ext uri="{FF2B5EF4-FFF2-40B4-BE49-F238E27FC236}">
                <a16:creationId xmlns:a16="http://schemas.microsoft.com/office/drawing/2014/main" id="{D7162482-09FA-4729-BE0C-F6EE8C1C86B3}"/>
              </a:ext>
            </a:extLst>
          </p:cNvPr>
          <p:cNvSpPr>
            <a:spLocks noChangeArrowheads="1"/>
          </p:cNvSpPr>
          <p:nvPr/>
        </p:nvSpPr>
        <p:spPr bwMode="auto">
          <a:xfrm>
            <a:off x="0" y="43243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17" name="Rectangle 5">
            <a:extLst>
              <a:ext uri="{FF2B5EF4-FFF2-40B4-BE49-F238E27FC236}">
                <a16:creationId xmlns:a16="http://schemas.microsoft.com/office/drawing/2014/main" id="{3969D82D-A501-423C-93B8-9D152642A976}"/>
              </a:ext>
            </a:extLst>
          </p:cNvPr>
          <p:cNvSpPr>
            <a:spLocks noChangeArrowheads="1"/>
          </p:cNvSpPr>
          <p:nvPr/>
        </p:nvSpPr>
        <p:spPr bwMode="auto">
          <a:xfrm>
            <a:off x="457200" y="24288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en-US" altLang="en-US" sz="1200" b="1" i="0" u="none" strike="noStrike" cap="none" normalizeH="0" baseline="0">
                <a:ln>
                  <a:noFill/>
                </a:ln>
                <a:solidFill>
                  <a:schemeClr val="tx1"/>
                </a:solidFill>
                <a:effectLst/>
                <a:latin typeface="Times New Roman" panose="02020603050405020304" pitchFamily="18" charset="0"/>
                <a:ea typeface="Times New Roman" panose="02020603050405020304" pitchFamily="18" charset="0"/>
                <a:cs typeface="Times New Roman" panose="02020603050405020304" pitchFamily="18" charset="0"/>
              </a:rPr>
              <a:t>   </a:t>
            </a:r>
            <a:endParaRPr kumimoji="0" lang="en-US" altLang="en-US" sz="1800" b="0" i="0" u="none" strike="noStrike" cap="none" normalizeH="0" baseline="0">
              <a:ln>
                <a:noFill/>
              </a:ln>
              <a:solidFill>
                <a:schemeClr val="tx1"/>
              </a:solidFill>
              <a:effectLst/>
              <a:latin typeface="Arial" panose="020B0604020202020204" pitchFamily="34" charset="0"/>
            </a:endParaRPr>
          </a:p>
        </p:txBody>
      </p:sp>
      <p:sp>
        <p:nvSpPr>
          <p:cNvPr id="19" name="Rectangle 6">
            <a:extLst>
              <a:ext uri="{FF2B5EF4-FFF2-40B4-BE49-F238E27FC236}">
                <a16:creationId xmlns:a16="http://schemas.microsoft.com/office/drawing/2014/main" id="{824A14CC-DCFF-4913-88AB-A3F418E44AA3}"/>
              </a:ext>
            </a:extLst>
          </p:cNvPr>
          <p:cNvSpPr>
            <a:spLocks noChangeArrowheads="1"/>
          </p:cNvSpPr>
          <p:nvPr/>
        </p:nvSpPr>
        <p:spPr bwMode="auto">
          <a:xfrm>
            <a:off x="457200" y="4371975"/>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3" name="TextBox 2">
            <a:extLst>
              <a:ext uri="{FF2B5EF4-FFF2-40B4-BE49-F238E27FC236}">
                <a16:creationId xmlns:a16="http://schemas.microsoft.com/office/drawing/2014/main" id="{521D717A-DDDA-5175-708D-270F98140E0E}"/>
              </a:ext>
            </a:extLst>
          </p:cNvPr>
          <p:cNvSpPr txBox="1"/>
          <p:nvPr/>
        </p:nvSpPr>
        <p:spPr>
          <a:xfrm>
            <a:off x="1476719" y="3681141"/>
            <a:ext cx="3381010" cy="1569660"/>
          </a:xfrm>
          <a:prstGeom prst="rect">
            <a:avLst/>
          </a:prstGeom>
          <a:noFill/>
        </p:spPr>
        <p:txBody>
          <a:bodyPr wrap="square">
            <a:spAutoFit/>
          </a:bodyPr>
          <a:lstStyle/>
          <a:p>
            <a:r>
              <a:rPr lang="en-US" sz="2400" dirty="0"/>
              <a:t>Cathy Thompson</a:t>
            </a:r>
          </a:p>
          <a:p>
            <a:r>
              <a:rPr lang="en-US" sz="2400" dirty="0"/>
              <a:t>Finance Coordinator</a:t>
            </a:r>
          </a:p>
          <a:p>
            <a:r>
              <a:rPr lang="en-US" sz="2400" dirty="0">
                <a:hlinkClick r:id="rId4"/>
              </a:rPr>
              <a:t>Cathy.Thompson@ks.gov</a:t>
            </a:r>
            <a:endParaRPr lang="en-US" sz="2400" dirty="0"/>
          </a:p>
          <a:p>
            <a:r>
              <a:rPr lang="en-US" sz="2400" dirty="0"/>
              <a:t>785-564-6619</a:t>
            </a:r>
            <a:endParaRPr lang="en-US" sz="2800" dirty="0"/>
          </a:p>
        </p:txBody>
      </p:sp>
      <p:sp>
        <p:nvSpPr>
          <p:cNvPr id="9" name="TextBox 8">
            <a:extLst>
              <a:ext uri="{FF2B5EF4-FFF2-40B4-BE49-F238E27FC236}">
                <a16:creationId xmlns:a16="http://schemas.microsoft.com/office/drawing/2014/main" id="{707C25A4-29A1-EA1F-08FC-E7185E29896E}"/>
              </a:ext>
            </a:extLst>
          </p:cNvPr>
          <p:cNvSpPr txBox="1"/>
          <p:nvPr/>
        </p:nvSpPr>
        <p:spPr>
          <a:xfrm>
            <a:off x="5390800" y="3652282"/>
            <a:ext cx="5462769" cy="1569660"/>
          </a:xfrm>
          <a:prstGeom prst="rect">
            <a:avLst/>
          </a:prstGeom>
          <a:noFill/>
        </p:spPr>
        <p:txBody>
          <a:bodyPr wrap="square">
            <a:spAutoFit/>
          </a:bodyPr>
          <a:lstStyle/>
          <a:p>
            <a:r>
              <a:rPr lang="en-US" sz="2400" dirty="0"/>
              <a:t>Marsha Setzkorn-Meyer</a:t>
            </a:r>
          </a:p>
          <a:p>
            <a:r>
              <a:rPr lang="en-US" sz="2400" dirty="0"/>
              <a:t>Conservation District Coordinator</a:t>
            </a:r>
          </a:p>
          <a:p>
            <a:r>
              <a:rPr lang="en-US" sz="2400" dirty="0">
                <a:hlinkClick r:id="rId5"/>
              </a:rPr>
              <a:t>Marsha.Setzkorn-Meyer@ks.gov</a:t>
            </a:r>
            <a:endParaRPr lang="en-US" sz="2400" dirty="0"/>
          </a:p>
          <a:p>
            <a:r>
              <a:rPr lang="en-US" sz="2400" dirty="0"/>
              <a:t>785-564-6625</a:t>
            </a:r>
          </a:p>
        </p:txBody>
      </p:sp>
      <p:sp>
        <p:nvSpPr>
          <p:cNvPr id="13" name="TextBox 12">
            <a:extLst>
              <a:ext uri="{FF2B5EF4-FFF2-40B4-BE49-F238E27FC236}">
                <a16:creationId xmlns:a16="http://schemas.microsoft.com/office/drawing/2014/main" id="{0FA000C5-3561-FB1D-530A-3BF2950C33C9}"/>
              </a:ext>
            </a:extLst>
          </p:cNvPr>
          <p:cNvSpPr txBox="1"/>
          <p:nvPr/>
        </p:nvSpPr>
        <p:spPr>
          <a:xfrm>
            <a:off x="2276150" y="1450841"/>
            <a:ext cx="6107813" cy="1631216"/>
          </a:xfrm>
          <a:prstGeom prst="rect">
            <a:avLst/>
          </a:prstGeom>
          <a:noFill/>
        </p:spPr>
        <p:txBody>
          <a:bodyPr wrap="square">
            <a:spAutoFit/>
          </a:bodyPr>
          <a:lstStyle/>
          <a:p>
            <a:pPr algn="ctr"/>
            <a:r>
              <a:rPr lang="en-US" sz="2800" b="1" dirty="0"/>
              <a:t>Kansas Department of Agriculture</a:t>
            </a:r>
          </a:p>
          <a:p>
            <a:pPr algn="ctr"/>
            <a:r>
              <a:rPr lang="en-US" sz="2400" dirty="0"/>
              <a:t>Division of Conservation</a:t>
            </a:r>
          </a:p>
          <a:p>
            <a:pPr algn="ctr"/>
            <a:r>
              <a:rPr lang="en-US" sz="2400" dirty="0"/>
              <a:t>1320 Research Park Drive</a:t>
            </a:r>
          </a:p>
          <a:p>
            <a:pPr algn="ctr"/>
            <a:r>
              <a:rPr lang="en-US" sz="2400" dirty="0"/>
              <a:t>Manhattan, KS 66502</a:t>
            </a:r>
          </a:p>
        </p:txBody>
      </p:sp>
    </p:spTree>
    <p:extLst>
      <p:ext uri="{BB962C8B-B14F-4D97-AF65-F5344CB8AC3E}">
        <p14:creationId xmlns:p14="http://schemas.microsoft.com/office/powerpoint/2010/main" val="352020526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00FFDA-D088-423C-93CC-F591AFDC4974}"/>
              </a:ext>
            </a:extLst>
          </p:cNvPr>
          <p:cNvSpPr/>
          <p:nvPr/>
        </p:nvSpPr>
        <p:spPr>
          <a:xfrm flipV="1">
            <a:off x="201290" y="6655837"/>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CC5954C-45AA-48D8-8675-16CBEF1862E8}"/>
              </a:ext>
            </a:extLst>
          </p:cNvPr>
          <p:cNvSpPr/>
          <p:nvPr/>
        </p:nvSpPr>
        <p:spPr>
          <a:xfrm>
            <a:off x="201290" y="202163"/>
            <a:ext cx="11789420" cy="801994"/>
          </a:xfrm>
          <a:prstGeom prst="rect">
            <a:avLst/>
          </a:prstGeom>
          <a:solidFill>
            <a:srgbClr val="1E4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a:extLst>
              <a:ext uri="{FF2B5EF4-FFF2-40B4-BE49-F238E27FC236}">
                <a16:creationId xmlns:a16="http://schemas.microsoft.com/office/drawing/2014/main" id="{F93B9481-FF16-4433-B7B7-A52913AFDE44}"/>
              </a:ext>
            </a:extLst>
          </p:cNvPr>
          <p:cNvSpPr/>
          <p:nvPr/>
        </p:nvSpPr>
        <p:spPr>
          <a:xfrm flipV="1">
            <a:off x="201290" y="1053538"/>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picture containing meter&#10;&#10;Description automatically generated">
            <a:extLst>
              <a:ext uri="{FF2B5EF4-FFF2-40B4-BE49-F238E27FC236}">
                <a16:creationId xmlns:a16="http://schemas.microsoft.com/office/drawing/2014/main" id="{E5D887BE-764D-46E9-9D10-E0245A8330B8}"/>
              </a:ext>
            </a:extLst>
          </p:cNvPr>
          <p:cNvPicPr>
            <a:picLocks noChangeAspect="1"/>
          </p:cNvPicPr>
          <p:nvPr/>
        </p:nvPicPr>
        <p:blipFill>
          <a:blip r:embed="rId2"/>
          <a:stretch>
            <a:fillRect/>
          </a:stretch>
        </p:blipFill>
        <p:spPr>
          <a:xfrm>
            <a:off x="5577604" y="5920309"/>
            <a:ext cx="1036792" cy="598099"/>
          </a:xfrm>
          <a:prstGeom prst="rect">
            <a:avLst/>
          </a:prstGeom>
        </p:spPr>
      </p:pic>
      <p:sp>
        <p:nvSpPr>
          <p:cNvPr id="22" name="Rectangle 21">
            <a:extLst>
              <a:ext uri="{FF2B5EF4-FFF2-40B4-BE49-F238E27FC236}">
                <a16:creationId xmlns:a16="http://schemas.microsoft.com/office/drawing/2014/main" id="{398A2B46-1650-412E-9367-D838CE6DDDDD}"/>
              </a:ext>
            </a:extLst>
          </p:cNvPr>
          <p:cNvSpPr/>
          <p:nvPr/>
        </p:nvSpPr>
        <p:spPr>
          <a:xfrm>
            <a:off x="5330057" y="6655836"/>
            <a:ext cx="153188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CFDEE02E-8143-41D6-ACE5-03615CE65708}"/>
              </a:ext>
            </a:extLst>
          </p:cNvPr>
          <p:cNvSpPr txBox="1">
            <a:spLocks/>
          </p:cNvSpPr>
          <p:nvPr/>
        </p:nvSpPr>
        <p:spPr>
          <a:xfrm>
            <a:off x="1017270" y="792530"/>
            <a:ext cx="9794163" cy="4698978"/>
          </a:xfrm>
          <a:prstGeom prst="rect">
            <a:avLst/>
          </a:prstGeom>
        </p:spPr>
        <p:txBody>
          <a:bodyPr>
            <a:no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lnSpc>
                <a:spcPct val="150000"/>
              </a:lnSpc>
            </a:pPr>
            <a:endParaRPr lang="en-US" sz="2000" cap="none" dirty="0">
              <a:solidFill>
                <a:schemeClr val="tx1">
                  <a:lumMod val="95000"/>
                  <a:lumOff val="5000"/>
                </a:schemeClr>
              </a:solidFill>
              <a:latin typeface="+mn-lt"/>
            </a:endParaRPr>
          </a:p>
        </p:txBody>
      </p:sp>
      <p:pic>
        <p:nvPicPr>
          <p:cNvPr id="8" name="Picture 7" descr="A close - up of a clock&#10;&#10;Description automatically generated with low confidence">
            <a:extLst>
              <a:ext uri="{FF2B5EF4-FFF2-40B4-BE49-F238E27FC236}">
                <a16:creationId xmlns:a16="http://schemas.microsoft.com/office/drawing/2014/main" id="{F021334C-B424-4E11-A89C-0264E8B392C3}"/>
              </a:ext>
            </a:extLst>
          </p:cNvPr>
          <p:cNvPicPr>
            <a:picLocks noChangeAspect="1"/>
          </p:cNvPicPr>
          <p:nvPr/>
        </p:nvPicPr>
        <p:blipFill rotWithShape="1">
          <a:blip r:embed="rId3">
            <a:alphaModFix amt="40000"/>
            <a:extLst>
              <a:ext uri="{28A0092B-C50C-407E-A947-70E740481C1C}">
                <a14:useLocalDpi xmlns:a14="http://schemas.microsoft.com/office/drawing/2010/main" val="0"/>
              </a:ext>
            </a:extLst>
          </a:blip>
          <a:srcRect l="2287" r="50007" b="26357"/>
          <a:stretch/>
        </p:blipFill>
        <p:spPr>
          <a:xfrm>
            <a:off x="10126399" y="3778317"/>
            <a:ext cx="1864311" cy="2877923"/>
          </a:xfrm>
          <a:prstGeom prst="rect">
            <a:avLst/>
          </a:prstGeom>
        </p:spPr>
      </p:pic>
      <p:sp>
        <p:nvSpPr>
          <p:cNvPr id="2" name="Slide Number Placeholder 1">
            <a:extLst>
              <a:ext uri="{FF2B5EF4-FFF2-40B4-BE49-F238E27FC236}">
                <a16:creationId xmlns:a16="http://schemas.microsoft.com/office/drawing/2014/main" id="{B6C3CBD1-2FE2-4258-A911-1CC1F17593E9}"/>
              </a:ext>
            </a:extLst>
          </p:cNvPr>
          <p:cNvSpPr>
            <a:spLocks noGrp="1"/>
          </p:cNvSpPr>
          <p:nvPr>
            <p:ph type="sldNum" sz="quarter" idx="12"/>
          </p:nvPr>
        </p:nvSpPr>
        <p:spPr/>
        <p:txBody>
          <a:bodyPr/>
          <a:lstStyle/>
          <a:p>
            <a:fld id="{CD84E07C-6A5C-4660-B7D4-F241AE1B3146}" type="slidenum">
              <a:rPr lang="en-US" smtClean="0"/>
              <a:pPr/>
              <a:t>3</a:t>
            </a:fld>
            <a:endParaRPr lang="en-US" dirty="0"/>
          </a:p>
        </p:txBody>
      </p:sp>
      <p:sp>
        <p:nvSpPr>
          <p:cNvPr id="15" name="TextBox 14">
            <a:extLst>
              <a:ext uri="{FF2B5EF4-FFF2-40B4-BE49-F238E27FC236}">
                <a16:creationId xmlns:a16="http://schemas.microsoft.com/office/drawing/2014/main" id="{99E42D3A-0CA2-B4CD-EC4F-BAF9ED7B2D96}"/>
              </a:ext>
            </a:extLst>
          </p:cNvPr>
          <p:cNvSpPr txBox="1"/>
          <p:nvPr/>
        </p:nvSpPr>
        <p:spPr>
          <a:xfrm>
            <a:off x="2009572" y="1099168"/>
            <a:ext cx="742839" cy="369332"/>
          </a:xfrm>
          <a:prstGeom prst="rect">
            <a:avLst/>
          </a:prstGeom>
          <a:solidFill>
            <a:schemeClr val="bg1"/>
          </a:solidFill>
        </p:spPr>
        <p:txBody>
          <a:bodyPr wrap="square" rtlCol="0">
            <a:spAutoFit/>
          </a:bodyPr>
          <a:lstStyle/>
          <a:p>
            <a:endParaRPr lang="en-US" dirty="0"/>
          </a:p>
        </p:txBody>
      </p:sp>
      <p:sp>
        <p:nvSpPr>
          <p:cNvPr id="16" name="TextBox 15">
            <a:extLst>
              <a:ext uri="{FF2B5EF4-FFF2-40B4-BE49-F238E27FC236}">
                <a16:creationId xmlns:a16="http://schemas.microsoft.com/office/drawing/2014/main" id="{CD966B87-2E2C-6757-18C4-6A149E3A1FB0}"/>
              </a:ext>
            </a:extLst>
          </p:cNvPr>
          <p:cNvSpPr txBox="1"/>
          <p:nvPr/>
        </p:nvSpPr>
        <p:spPr>
          <a:xfrm>
            <a:off x="615461" y="190835"/>
            <a:ext cx="11262946" cy="707886"/>
          </a:xfrm>
          <a:prstGeom prst="rect">
            <a:avLst/>
          </a:prstGeom>
          <a:noFill/>
        </p:spPr>
        <p:txBody>
          <a:bodyPr wrap="square" rtlCol="0">
            <a:spAutoFit/>
          </a:bodyPr>
          <a:lstStyle/>
          <a:p>
            <a:pPr algn="ctr"/>
            <a:r>
              <a:rPr lang="en-US" sz="4000" b="1" spc="300" dirty="0">
                <a:solidFill>
                  <a:schemeClr val="bg1"/>
                </a:solidFill>
              </a:rPr>
              <a:t>Division of Conservation Areas</a:t>
            </a:r>
          </a:p>
        </p:txBody>
      </p:sp>
      <p:pic>
        <p:nvPicPr>
          <p:cNvPr id="4" name="Picture 3">
            <a:extLst>
              <a:ext uri="{FF2B5EF4-FFF2-40B4-BE49-F238E27FC236}">
                <a16:creationId xmlns:a16="http://schemas.microsoft.com/office/drawing/2014/main" id="{A34D171A-8A52-1DC2-B68D-A23C6F777DB8}"/>
              </a:ext>
            </a:extLst>
          </p:cNvPr>
          <p:cNvPicPr>
            <a:picLocks noChangeAspect="1"/>
          </p:cNvPicPr>
          <p:nvPr/>
        </p:nvPicPr>
        <p:blipFill>
          <a:blip r:embed="rId4"/>
          <a:stretch>
            <a:fillRect/>
          </a:stretch>
        </p:blipFill>
        <p:spPr>
          <a:xfrm>
            <a:off x="1017270" y="1342820"/>
            <a:ext cx="8839200" cy="4448175"/>
          </a:xfrm>
          <a:prstGeom prst="rect">
            <a:avLst/>
          </a:prstGeom>
        </p:spPr>
      </p:pic>
    </p:spTree>
    <p:extLst>
      <p:ext uri="{BB962C8B-B14F-4D97-AF65-F5344CB8AC3E}">
        <p14:creationId xmlns:p14="http://schemas.microsoft.com/office/powerpoint/2010/main" val="421356584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00FFDA-D088-423C-93CC-F591AFDC4974}"/>
              </a:ext>
            </a:extLst>
          </p:cNvPr>
          <p:cNvSpPr/>
          <p:nvPr/>
        </p:nvSpPr>
        <p:spPr>
          <a:xfrm flipV="1">
            <a:off x="201290" y="6655837"/>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CC5954C-45AA-48D8-8675-16CBEF1862E8}"/>
              </a:ext>
            </a:extLst>
          </p:cNvPr>
          <p:cNvSpPr/>
          <p:nvPr/>
        </p:nvSpPr>
        <p:spPr>
          <a:xfrm>
            <a:off x="201290" y="251543"/>
            <a:ext cx="11789420" cy="801994"/>
          </a:xfrm>
          <a:prstGeom prst="rect">
            <a:avLst/>
          </a:prstGeom>
          <a:solidFill>
            <a:srgbClr val="1E4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NRCS Management Units</a:t>
            </a:r>
          </a:p>
        </p:txBody>
      </p:sp>
      <p:sp>
        <p:nvSpPr>
          <p:cNvPr id="11" name="Rectangle 10">
            <a:extLst>
              <a:ext uri="{FF2B5EF4-FFF2-40B4-BE49-F238E27FC236}">
                <a16:creationId xmlns:a16="http://schemas.microsoft.com/office/drawing/2014/main" id="{F93B9481-FF16-4433-B7B7-A52913AFDE44}"/>
              </a:ext>
            </a:extLst>
          </p:cNvPr>
          <p:cNvSpPr/>
          <p:nvPr/>
        </p:nvSpPr>
        <p:spPr>
          <a:xfrm flipV="1">
            <a:off x="201290" y="1053538"/>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picture containing meter&#10;&#10;Description automatically generated">
            <a:extLst>
              <a:ext uri="{FF2B5EF4-FFF2-40B4-BE49-F238E27FC236}">
                <a16:creationId xmlns:a16="http://schemas.microsoft.com/office/drawing/2014/main" id="{E5D887BE-764D-46E9-9D10-E0245A8330B8}"/>
              </a:ext>
            </a:extLst>
          </p:cNvPr>
          <p:cNvPicPr>
            <a:picLocks noChangeAspect="1"/>
          </p:cNvPicPr>
          <p:nvPr/>
        </p:nvPicPr>
        <p:blipFill>
          <a:blip r:embed="rId2"/>
          <a:stretch>
            <a:fillRect/>
          </a:stretch>
        </p:blipFill>
        <p:spPr>
          <a:xfrm>
            <a:off x="5577604" y="5920309"/>
            <a:ext cx="1036792" cy="598099"/>
          </a:xfrm>
          <a:prstGeom prst="rect">
            <a:avLst/>
          </a:prstGeom>
        </p:spPr>
      </p:pic>
      <p:sp>
        <p:nvSpPr>
          <p:cNvPr id="22" name="Rectangle 21">
            <a:extLst>
              <a:ext uri="{FF2B5EF4-FFF2-40B4-BE49-F238E27FC236}">
                <a16:creationId xmlns:a16="http://schemas.microsoft.com/office/drawing/2014/main" id="{398A2B46-1650-412E-9367-D838CE6DDDDD}"/>
              </a:ext>
            </a:extLst>
          </p:cNvPr>
          <p:cNvSpPr/>
          <p:nvPr/>
        </p:nvSpPr>
        <p:spPr>
          <a:xfrm>
            <a:off x="5330057" y="6655836"/>
            <a:ext cx="153188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CFDEE02E-8143-41D6-ACE5-03615CE65708}"/>
              </a:ext>
            </a:extLst>
          </p:cNvPr>
          <p:cNvSpPr txBox="1">
            <a:spLocks/>
          </p:cNvSpPr>
          <p:nvPr/>
        </p:nvSpPr>
        <p:spPr>
          <a:xfrm>
            <a:off x="1017270" y="792530"/>
            <a:ext cx="9794163" cy="4698978"/>
          </a:xfrm>
          <a:prstGeom prst="rect">
            <a:avLst/>
          </a:prstGeom>
        </p:spPr>
        <p:txBody>
          <a:bodyPr>
            <a:no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lnSpc>
                <a:spcPct val="150000"/>
              </a:lnSpc>
            </a:pPr>
            <a:endParaRPr lang="en-US" sz="2000" cap="none" dirty="0">
              <a:solidFill>
                <a:schemeClr val="tx1">
                  <a:lumMod val="95000"/>
                  <a:lumOff val="5000"/>
                </a:schemeClr>
              </a:solidFill>
              <a:latin typeface="+mn-lt"/>
            </a:endParaRPr>
          </a:p>
        </p:txBody>
      </p:sp>
      <p:pic>
        <p:nvPicPr>
          <p:cNvPr id="8" name="Picture 7" descr="A close - up of a clock&#10;&#10;Description automatically generated with low confidence">
            <a:extLst>
              <a:ext uri="{FF2B5EF4-FFF2-40B4-BE49-F238E27FC236}">
                <a16:creationId xmlns:a16="http://schemas.microsoft.com/office/drawing/2014/main" id="{F021334C-B424-4E11-A89C-0264E8B392C3}"/>
              </a:ext>
            </a:extLst>
          </p:cNvPr>
          <p:cNvPicPr>
            <a:picLocks noChangeAspect="1"/>
          </p:cNvPicPr>
          <p:nvPr/>
        </p:nvPicPr>
        <p:blipFill rotWithShape="1">
          <a:blip r:embed="rId3">
            <a:alphaModFix amt="40000"/>
            <a:extLst>
              <a:ext uri="{28A0092B-C50C-407E-A947-70E740481C1C}">
                <a14:useLocalDpi xmlns:a14="http://schemas.microsoft.com/office/drawing/2010/main" val="0"/>
              </a:ext>
            </a:extLst>
          </a:blip>
          <a:srcRect l="2287" r="50007" b="26357"/>
          <a:stretch/>
        </p:blipFill>
        <p:spPr>
          <a:xfrm>
            <a:off x="10126399" y="3778317"/>
            <a:ext cx="1864311" cy="2877923"/>
          </a:xfrm>
          <a:prstGeom prst="rect">
            <a:avLst/>
          </a:prstGeom>
        </p:spPr>
      </p:pic>
      <p:sp>
        <p:nvSpPr>
          <p:cNvPr id="2" name="Slide Number Placeholder 1">
            <a:extLst>
              <a:ext uri="{FF2B5EF4-FFF2-40B4-BE49-F238E27FC236}">
                <a16:creationId xmlns:a16="http://schemas.microsoft.com/office/drawing/2014/main" id="{B6C3CBD1-2FE2-4258-A911-1CC1F17593E9}"/>
              </a:ext>
            </a:extLst>
          </p:cNvPr>
          <p:cNvSpPr>
            <a:spLocks noGrp="1"/>
          </p:cNvSpPr>
          <p:nvPr>
            <p:ph type="sldNum" sz="quarter" idx="12"/>
          </p:nvPr>
        </p:nvSpPr>
        <p:spPr/>
        <p:txBody>
          <a:bodyPr/>
          <a:lstStyle/>
          <a:p>
            <a:fld id="{CD84E07C-6A5C-4660-B7D4-F241AE1B3146}" type="slidenum">
              <a:rPr lang="en-US" smtClean="0"/>
              <a:pPr/>
              <a:t>4</a:t>
            </a:fld>
            <a:endParaRPr lang="en-US" dirty="0"/>
          </a:p>
        </p:txBody>
      </p:sp>
      <p:pic>
        <p:nvPicPr>
          <p:cNvPr id="13" name="Picture 12">
            <a:extLst>
              <a:ext uri="{FF2B5EF4-FFF2-40B4-BE49-F238E27FC236}">
                <a16:creationId xmlns:a16="http://schemas.microsoft.com/office/drawing/2014/main" id="{FEE29A31-964B-4004-9EB1-05323FB9EAA0}"/>
              </a:ext>
            </a:extLst>
          </p:cNvPr>
          <p:cNvPicPr>
            <a:picLocks noChangeAspect="1"/>
          </p:cNvPicPr>
          <p:nvPr/>
        </p:nvPicPr>
        <p:blipFill>
          <a:blip r:embed="rId4"/>
          <a:stretch>
            <a:fillRect/>
          </a:stretch>
        </p:blipFill>
        <p:spPr>
          <a:xfrm>
            <a:off x="1537743" y="1246188"/>
            <a:ext cx="9116514" cy="4599471"/>
          </a:xfrm>
          <a:prstGeom prst="rect">
            <a:avLst/>
          </a:prstGeom>
        </p:spPr>
      </p:pic>
    </p:spTree>
    <p:extLst>
      <p:ext uri="{BB962C8B-B14F-4D97-AF65-F5344CB8AC3E}">
        <p14:creationId xmlns:p14="http://schemas.microsoft.com/office/powerpoint/2010/main" val="12681652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00FFDA-D088-423C-93CC-F591AFDC4974}"/>
              </a:ext>
            </a:extLst>
          </p:cNvPr>
          <p:cNvSpPr/>
          <p:nvPr/>
        </p:nvSpPr>
        <p:spPr>
          <a:xfrm flipV="1">
            <a:off x="201290" y="6655837"/>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CC5954C-45AA-48D8-8675-16CBEF1862E8}"/>
              </a:ext>
            </a:extLst>
          </p:cNvPr>
          <p:cNvSpPr/>
          <p:nvPr/>
        </p:nvSpPr>
        <p:spPr>
          <a:xfrm>
            <a:off x="201290" y="202163"/>
            <a:ext cx="11789420" cy="801994"/>
          </a:xfrm>
          <a:prstGeom prst="rect">
            <a:avLst/>
          </a:prstGeom>
          <a:solidFill>
            <a:srgbClr val="1E4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DISTRICT/NRCS PARTNERSHIP</a:t>
            </a:r>
          </a:p>
        </p:txBody>
      </p:sp>
      <p:sp>
        <p:nvSpPr>
          <p:cNvPr id="11" name="Rectangle 10">
            <a:extLst>
              <a:ext uri="{FF2B5EF4-FFF2-40B4-BE49-F238E27FC236}">
                <a16:creationId xmlns:a16="http://schemas.microsoft.com/office/drawing/2014/main" id="{F93B9481-FF16-4433-B7B7-A52913AFDE44}"/>
              </a:ext>
            </a:extLst>
          </p:cNvPr>
          <p:cNvSpPr/>
          <p:nvPr/>
        </p:nvSpPr>
        <p:spPr>
          <a:xfrm flipV="1">
            <a:off x="201290" y="1053538"/>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picture containing meter&#10;&#10;Description automatically generated">
            <a:extLst>
              <a:ext uri="{FF2B5EF4-FFF2-40B4-BE49-F238E27FC236}">
                <a16:creationId xmlns:a16="http://schemas.microsoft.com/office/drawing/2014/main" id="{E5D887BE-764D-46E9-9D10-E0245A8330B8}"/>
              </a:ext>
            </a:extLst>
          </p:cNvPr>
          <p:cNvPicPr>
            <a:picLocks noChangeAspect="1"/>
          </p:cNvPicPr>
          <p:nvPr/>
        </p:nvPicPr>
        <p:blipFill>
          <a:blip r:embed="rId2"/>
          <a:stretch>
            <a:fillRect/>
          </a:stretch>
        </p:blipFill>
        <p:spPr>
          <a:xfrm>
            <a:off x="5577604" y="5920309"/>
            <a:ext cx="1036792" cy="598099"/>
          </a:xfrm>
          <a:prstGeom prst="rect">
            <a:avLst/>
          </a:prstGeom>
        </p:spPr>
      </p:pic>
      <p:sp>
        <p:nvSpPr>
          <p:cNvPr id="22" name="Rectangle 21">
            <a:extLst>
              <a:ext uri="{FF2B5EF4-FFF2-40B4-BE49-F238E27FC236}">
                <a16:creationId xmlns:a16="http://schemas.microsoft.com/office/drawing/2014/main" id="{398A2B46-1650-412E-9367-D838CE6DDDDD}"/>
              </a:ext>
            </a:extLst>
          </p:cNvPr>
          <p:cNvSpPr/>
          <p:nvPr/>
        </p:nvSpPr>
        <p:spPr>
          <a:xfrm>
            <a:off x="5330057" y="6655836"/>
            <a:ext cx="153188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8" name="Picture 7" descr="A close - up of a clock&#10;&#10;Description automatically generated with low confidence">
            <a:extLst>
              <a:ext uri="{FF2B5EF4-FFF2-40B4-BE49-F238E27FC236}">
                <a16:creationId xmlns:a16="http://schemas.microsoft.com/office/drawing/2014/main" id="{F021334C-B424-4E11-A89C-0264E8B392C3}"/>
              </a:ext>
            </a:extLst>
          </p:cNvPr>
          <p:cNvPicPr>
            <a:picLocks noChangeAspect="1"/>
          </p:cNvPicPr>
          <p:nvPr/>
        </p:nvPicPr>
        <p:blipFill rotWithShape="1">
          <a:blip r:embed="rId3">
            <a:alphaModFix amt="40000"/>
            <a:extLst>
              <a:ext uri="{28A0092B-C50C-407E-A947-70E740481C1C}">
                <a14:useLocalDpi xmlns:a14="http://schemas.microsoft.com/office/drawing/2010/main" val="0"/>
              </a:ext>
            </a:extLst>
          </a:blip>
          <a:srcRect l="2287" r="50007" b="26357"/>
          <a:stretch/>
        </p:blipFill>
        <p:spPr>
          <a:xfrm>
            <a:off x="10126399" y="3778317"/>
            <a:ext cx="1864311" cy="2877923"/>
          </a:xfrm>
          <a:prstGeom prst="rect">
            <a:avLst/>
          </a:prstGeom>
        </p:spPr>
      </p:pic>
      <p:sp>
        <p:nvSpPr>
          <p:cNvPr id="2" name="Slide Number Placeholder 1">
            <a:extLst>
              <a:ext uri="{FF2B5EF4-FFF2-40B4-BE49-F238E27FC236}">
                <a16:creationId xmlns:a16="http://schemas.microsoft.com/office/drawing/2014/main" id="{B6C3CBD1-2FE2-4258-A911-1CC1F17593E9}"/>
              </a:ext>
            </a:extLst>
          </p:cNvPr>
          <p:cNvSpPr>
            <a:spLocks noGrp="1"/>
          </p:cNvSpPr>
          <p:nvPr>
            <p:ph type="sldNum" sz="quarter" idx="12"/>
          </p:nvPr>
        </p:nvSpPr>
        <p:spPr/>
        <p:txBody>
          <a:bodyPr/>
          <a:lstStyle/>
          <a:p>
            <a:fld id="{CD84E07C-6A5C-4660-B7D4-F241AE1B3146}" type="slidenum">
              <a:rPr lang="en-US" smtClean="0"/>
              <a:pPr/>
              <a:t>5</a:t>
            </a:fld>
            <a:endParaRPr lang="en-US" dirty="0"/>
          </a:p>
        </p:txBody>
      </p:sp>
      <p:sp>
        <p:nvSpPr>
          <p:cNvPr id="3" name="TextBox 2">
            <a:extLst>
              <a:ext uri="{FF2B5EF4-FFF2-40B4-BE49-F238E27FC236}">
                <a16:creationId xmlns:a16="http://schemas.microsoft.com/office/drawing/2014/main" id="{5BA10191-CB8D-89D9-A151-0F04D2B35AE3}"/>
              </a:ext>
            </a:extLst>
          </p:cNvPr>
          <p:cNvSpPr txBox="1"/>
          <p:nvPr/>
        </p:nvSpPr>
        <p:spPr>
          <a:xfrm>
            <a:off x="442688" y="1871467"/>
            <a:ext cx="7296723" cy="2097177"/>
          </a:xfrm>
          <a:prstGeom prst="rect">
            <a:avLst/>
          </a:prstGeom>
          <a:noFill/>
        </p:spPr>
        <p:txBody>
          <a:bodyPr wrap="square" rtlCol="0">
            <a:spAutoFit/>
          </a:bodyPr>
          <a:lstStyle/>
          <a:p>
            <a:pPr marL="285750" indent="-285750">
              <a:lnSpc>
                <a:spcPts val="4000"/>
              </a:lnSpc>
              <a:buFont typeface="Arial" panose="020B0604020202020204" pitchFamily="34" charset="0"/>
              <a:buChar char="•"/>
            </a:pPr>
            <a:r>
              <a:rPr lang="en-US" sz="2400" dirty="0"/>
              <a:t>District managers provide 50% of their time assisting NRCS. </a:t>
            </a:r>
          </a:p>
          <a:p>
            <a:pPr marL="742950" lvl="1" indent="-285750">
              <a:lnSpc>
                <a:spcPts val="4000"/>
              </a:lnSpc>
              <a:buFont typeface="Arial" panose="020B0604020202020204" pitchFamily="34" charset="0"/>
              <a:buChar char="•"/>
            </a:pPr>
            <a:r>
              <a:rPr lang="en-US" sz="2400" dirty="0"/>
              <a:t>Filing, ordering supplies, mailing, etc.</a:t>
            </a:r>
          </a:p>
          <a:p>
            <a:pPr marL="742950" lvl="1" indent="-285750">
              <a:lnSpc>
                <a:spcPts val="4000"/>
              </a:lnSpc>
              <a:buFont typeface="Arial" panose="020B0604020202020204" pitchFamily="34" charset="0"/>
              <a:buChar char="•"/>
            </a:pPr>
            <a:r>
              <a:rPr lang="en-US" sz="2400" dirty="0"/>
              <a:t>Duties varies from office to office.</a:t>
            </a:r>
            <a:endParaRPr lang="en-US" sz="1400" dirty="0"/>
          </a:p>
        </p:txBody>
      </p:sp>
      <p:sp>
        <p:nvSpPr>
          <p:cNvPr id="4" name="TextBox 3">
            <a:extLst>
              <a:ext uri="{FF2B5EF4-FFF2-40B4-BE49-F238E27FC236}">
                <a16:creationId xmlns:a16="http://schemas.microsoft.com/office/drawing/2014/main" id="{EDF8FF9D-61B3-9462-20C8-61F47F241F64}"/>
              </a:ext>
            </a:extLst>
          </p:cNvPr>
          <p:cNvSpPr txBox="1"/>
          <p:nvPr/>
        </p:nvSpPr>
        <p:spPr>
          <a:xfrm>
            <a:off x="459467" y="4711645"/>
            <a:ext cx="8908868" cy="1071255"/>
          </a:xfrm>
          <a:prstGeom prst="rect">
            <a:avLst/>
          </a:prstGeom>
          <a:noFill/>
        </p:spPr>
        <p:txBody>
          <a:bodyPr wrap="square" rtlCol="0">
            <a:spAutoFit/>
          </a:bodyPr>
          <a:lstStyle/>
          <a:p>
            <a:pPr marL="285750" indent="-285750">
              <a:lnSpc>
                <a:spcPts val="4000"/>
              </a:lnSpc>
              <a:buFont typeface="Arial" panose="020B0604020202020204" pitchFamily="34" charset="0"/>
              <a:buChar char="•"/>
            </a:pPr>
            <a:r>
              <a:rPr lang="en-US" sz="2400" dirty="0"/>
              <a:t>NRCS provides office, internet, etc. AND technical assistance for state cost share projects.</a:t>
            </a:r>
            <a:endParaRPr lang="en-US" sz="1400" dirty="0"/>
          </a:p>
        </p:txBody>
      </p:sp>
      <p:pic>
        <p:nvPicPr>
          <p:cNvPr id="9" name="Picture 8">
            <a:extLst>
              <a:ext uri="{FF2B5EF4-FFF2-40B4-BE49-F238E27FC236}">
                <a16:creationId xmlns:a16="http://schemas.microsoft.com/office/drawing/2014/main" id="{0C63897B-E650-EC6B-8AF1-A9E410F315EF}"/>
              </a:ext>
            </a:extLst>
          </p:cNvPr>
          <p:cNvPicPr>
            <a:picLocks noChangeAspect="1"/>
          </p:cNvPicPr>
          <p:nvPr/>
        </p:nvPicPr>
        <p:blipFill>
          <a:blip r:embed="rId4"/>
          <a:stretch>
            <a:fillRect/>
          </a:stretch>
        </p:blipFill>
        <p:spPr>
          <a:xfrm>
            <a:off x="7636358" y="1265541"/>
            <a:ext cx="4403568" cy="2877923"/>
          </a:xfrm>
          <a:prstGeom prst="rect">
            <a:avLst/>
          </a:prstGeom>
        </p:spPr>
      </p:pic>
    </p:spTree>
    <p:extLst>
      <p:ext uri="{BB962C8B-B14F-4D97-AF65-F5344CB8AC3E}">
        <p14:creationId xmlns:p14="http://schemas.microsoft.com/office/powerpoint/2010/main" val="179342704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00FFDA-D088-423C-93CC-F591AFDC4974}"/>
              </a:ext>
            </a:extLst>
          </p:cNvPr>
          <p:cNvSpPr/>
          <p:nvPr/>
        </p:nvSpPr>
        <p:spPr>
          <a:xfrm flipV="1">
            <a:off x="201290" y="6655837"/>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CC5954C-45AA-48D8-8675-16CBEF1862E8}"/>
              </a:ext>
            </a:extLst>
          </p:cNvPr>
          <p:cNvSpPr/>
          <p:nvPr/>
        </p:nvSpPr>
        <p:spPr>
          <a:xfrm>
            <a:off x="201290" y="251543"/>
            <a:ext cx="11789420" cy="801994"/>
          </a:xfrm>
          <a:prstGeom prst="rect">
            <a:avLst/>
          </a:prstGeom>
          <a:solidFill>
            <a:srgbClr val="1E4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4000" dirty="0">
                <a:solidFill>
                  <a:schemeClr val="bg1"/>
                </a:solidFill>
                <a:latin typeface="Franklin Gothic Demi" panose="020B0703020102020204" pitchFamily="34" charset="0"/>
              </a:rPr>
              <a:t>WATER RESOURCES COST-SHARE PROGRAM</a:t>
            </a:r>
            <a:endParaRPr lang="en-US" sz="4000" dirty="0"/>
          </a:p>
        </p:txBody>
      </p:sp>
      <p:sp>
        <p:nvSpPr>
          <p:cNvPr id="11" name="Rectangle 10">
            <a:extLst>
              <a:ext uri="{FF2B5EF4-FFF2-40B4-BE49-F238E27FC236}">
                <a16:creationId xmlns:a16="http://schemas.microsoft.com/office/drawing/2014/main" id="{F93B9481-FF16-4433-B7B7-A52913AFDE44}"/>
              </a:ext>
            </a:extLst>
          </p:cNvPr>
          <p:cNvSpPr/>
          <p:nvPr/>
        </p:nvSpPr>
        <p:spPr>
          <a:xfrm flipV="1">
            <a:off x="201290" y="1053538"/>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picture containing meter&#10;&#10;Description automatically generated">
            <a:extLst>
              <a:ext uri="{FF2B5EF4-FFF2-40B4-BE49-F238E27FC236}">
                <a16:creationId xmlns:a16="http://schemas.microsoft.com/office/drawing/2014/main" id="{E5D887BE-764D-46E9-9D10-E0245A8330B8}"/>
              </a:ext>
            </a:extLst>
          </p:cNvPr>
          <p:cNvPicPr>
            <a:picLocks noChangeAspect="1"/>
          </p:cNvPicPr>
          <p:nvPr/>
        </p:nvPicPr>
        <p:blipFill>
          <a:blip r:embed="rId2"/>
          <a:stretch>
            <a:fillRect/>
          </a:stretch>
        </p:blipFill>
        <p:spPr>
          <a:xfrm>
            <a:off x="5577604" y="5920309"/>
            <a:ext cx="1036792" cy="598099"/>
          </a:xfrm>
          <a:prstGeom prst="rect">
            <a:avLst/>
          </a:prstGeom>
        </p:spPr>
      </p:pic>
      <p:sp>
        <p:nvSpPr>
          <p:cNvPr id="22" name="Rectangle 21">
            <a:extLst>
              <a:ext uri="{FF2B5EF4-FFF2-40B4-BE49-F238E27FC236}">
                <a16:creationId xmlns:a16="http://schemas.microsoft.com/office/drawing/2014/main" id="{398A2B46-1650-412E-9367-D838CE6DDDDD}"/>
              </a:ext>
            </a:extLst>
          </p:cNvPr>
          <p:cNvSpPr/>
          <p:nvPr/>
        </p:nvSpPr>
        <p:spPr>
          <a:xfrm>
            <a:off x="5330057" y="6655836"/>
            <a:ext cx="153188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4CFB949-5F32-413C-B9E5-1782268A3204}"/>
              </a:ext>
            </a:extLst>
          </p:cNvPr>
          <p:cNvSpPr txBox="1">
            <a:spLocks/>
          </p:cNvSpPr>
          <p:nvPr/>
        </p:nvSpPr>
        <p:spPr>
          <a:xfrm>
            <a:off x="979176" y="1598792"/>
            <a:ext cx="9688531" cy="2098317"/>
          </a:xfrm>
          <a:prstGeom prst="rect">
            <a:avLst/>
          </a:prstGeom>
        </p:spPr>
        <p:txBody>
          <a:bodyPr>
            <a:no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marL="225425" lvl="0" indent="-225425" defTabSz="914400" eaLnBrk="0" fontAlgn="base" hangingPunct="0">
              <a:spcAft>
                <a:spcPts val="600"/>
              </a:spcAft>
              <a:buFontTx/>
              <a:buChar char="•"/>
            </a:pPr>
            <a:r>
              <a:rPr lang="en-US" altLang="en-US" sz="2400" u="sng" cap="none" dirty="0">
                <a:solidFill>
                  <a:prstClr val="black"/>
                </a:solidFill>
                <a:latin typeface="+mn-lt"/>
                <a:ea typeface="Times New Roman" panose="02020603050405020304" pitchFamily="18" charset="0"/>
                <a:cs typeface="Times New Roman" panose="02020603050405020304" pitchFamily="18" charset="0"/>
              </a:rPr>
              <a:t>Protect public water supplies</a:t>
            </a:r>
            <a:r>
              <a:rPr lang="en-US" altLang="en-US" sz="2400" cap="none" dirty="0">
                <a:solidFill>
                  <a:prstClr val="black"/>
                </a:solidFill>
                <a:latin typeface="+mn-lt"/>
                <a:ea typeface="Times New Roman" panose="02020603050405020304" pitchFamily="18" charset="0"/>
                <a:cs typeface="Times New Roman" panose="02020603050405020304" pitchFamily="18" charset="0"/>
              </a:rPr>
              <a:t> by reducing sedimentation, nutrient, pesticide, etc. loading to water bodies</a:t>
            </a:r>
          </a:p>
          <a:p>
            <a:pPr marL="225425" lvl="0" indent="-225425" defTabSz="914400" eaLnBrk="0" fontAlgn="base" hangingPunct="0">
              <a:spcAft>
                <a:spcPts val="600"/>
              </a:spcAft>
              <a:buFontTx/>
              <a:buChar char="•"/>
            </a:pPr>
            <a:r>
              <a:rPr lang="en-US" altLang="en-US" sz="2400" cap="none" dirty="0">
                <a:solidFill>
                  <a:prstClr val="black"/>
                </a:solidFill>
                <a:latin typeface="+mn-lt"/>
                <a:ea typeface="Times New Roman" panose="02020603050405020304" pitchFamily="18" charset="0"/>
                <a:cs typeface="Times New Roman" panose="02020603050405020304" pitchFamily="18" charset="0"/>
              </a:rPr>
              <a:t>Reduce aquifer level decline.</a:t>
            </a:r>
            <a:endParaRPr lang="en-US" altLang="en-US" sz="2400" cap="none" dirty="0">
              <a:solidFill>
                <a:prstClr val="black"/>
              </a:solidFill>
              <a:latin typeface="+mn-lt"/>
              <a:ea typeface="+mn-ea"/>
              <a:cs typeface="+mn-cs"/>
            </a:endParaRPr>
          </a:p>
          <a:p>
            <a:pPr marL="225425" lvl="0" indent="-225425" defTabSz="914400" eaLnBrk="0" fontAlgn="base" hangingPunct="0">
              <a:spcAft>
                <a:spcPts val="600"/>
              </a:spcAft>
              <a:buFontTx/>
              <a:buChar char="•"/>
            </a:pPr>
            <a:r>
              <a:rPr lang="en-US" altLang="en-US" sz="2400" cap="none" dirty="0">
                <a:solidFill>
                  <a:prstClr val="black"/>
                </a:solidFill>
                <a:latin typeface="+mn-lt"/>
                <a:ea typeface="Times New Roman" panose="02020603050405020304" pitchFamily="18" charset="0"/>
                <a:cs typeface="Times New Roman" panose="02020603050405020304" pitchFamily="18" charset="0"/>
              </a:rPr>
              <a:t>Practices focus on water resource concerns in each </a:t>
            </a:r>
            <a:r>
              <a:rPr lang="en-US" altLang="en-US" sz="2400" cap="none" dirty="0">
                <a:solidFill>
                  <a:prstClr val="black"/>
                </a:solidFill>
                <a:latin typeface="+mn-lt"/>
                <a:cs typeface="Times New Roman" panose="02020603050405020304" pitchFamily="18" charset="0"/>
              </a:rPr>
              <a:t>county </a:t>
            </a:r>
            <a:r>
              <a:rPr lang="en-US" sz="2400" cap="none" dirty="0">
                <a:solidFill>
                  <a:prstClr val="black"/>
                </a:solidFill>
                <a:latin typeface="+mn-lt"/>
                <a:cs typeface="Times New Roman" panose="02020603050405020304" pitchFamily="18" charset="0"/>
              </a:rPr>
              <a:t>—</a:t>
            </a:r>
            <a:r>
              <a:rPr lang="en-US" altLang="en-US" sz="2400" cap="none" dirty="0">
                <a:solidFill>
                  <a:prstClr val="black"/>
                </a:solidFill>
                <a:latin typeface="+mn-lt"/>
                <a:cs typeface="Times New Roman" panose="02020603050405020304" pitchFamily="18" charset="0"/>
              </a:rPr>
              <a:t> surface </a:t>
            </a:r>
            <a:r>
              <a:rPr lang="en-US" altLang="en-US" sz="2400" cap="none" dirty="0">
                <a:solidFill>
                  <a:prstClr val="black"/>
                </a:solidFill>
                <a:latin typeface="+mn-lt"/>
                <a:ea typeface="Times New Roman" panose="02020603050405020304" pitchFamily="18" charset="0"/>
                <a:cs typeface="Times New Roman" panose="02020603050405020304" pitchFamily="18" charset="0"/>
              </a:rPr>
              <a:t>water or groundwater. </a:t>
            </a:r>
            <a:endParaRPr lang="en-US" sz="2000" cap="none" dirty="0">
              <a:solidFill>
                <a:schemeClr val="tx1">
                  <a:lumMod val="95000"/>
                  <a:lumOff val="5000"/>
                </a:schemeClr>
              </a:solidFill>
              <a:latin typeface="Franklin Gothic Demi" panose="020B0703020102020204" pitchFamily="34" charset="0"/>
            </a:endParaRPr>
          </a:p>
        </p:txBody>
      </p:sp>
      <p:pic>
        <p:nvPicPr>
          <p:cNvPr id="8" name="Picture 7" descr="A close - up of a clock&#10;&#10;Description automatically generated with low confidence">
            <a:extLst>
              <a:ext uri="{FF2B5EF4-FFF2-40B4-BE49-F238E27FC236}">
                <a16:creationId xmlns:a16="http://schemas.microsoft.com/office/drawing/2014/main" id="{62FF6BCE-8FA5-4395-A24A-550C4555B24B}"/>
              </a:ext>
            </a:extLst>
          </p:cNvPr>
          <p:cNvPicPr>
            <a:picLocks noChangeAspect="1"/>
          </p:cNvPicPr>
          <p:nvPr/>
        </p:nvPicPr>
        <p:blipFill rotWithShape="1">
          <a:blip r:embed="rId3">
            <a:alphaModFix amt="40000"/>
            <a:extLst>
              <a:ext uri="{28A0092B-C50C-407E-A947-70E740481C1C}">
                <a14:useLocalDpi xmlns:a14="http://schemas.microsoft.com/office/drawing/2010/main" val="0"/>
              </a:ext>
            </a:extLst>
          </a:blip>
          <a:srcRect l="2287" r="50007" b="26357"/>
          <a:stretch/>
        </p:blipFill>
        <p:spPr>
          <a:xfrm>
            <a:off x="10126399" y="3778317"/>
            <a:ext cx="1864311" cy="2877923"/>
          </a:xfrm>
          <a:prstGeom prst="rect">
            <a:avLst/>
          </a:prstGeom>
        </p:spPr>
      </p:pic>
      <p:sp>
        <p:nvSpPr>
          <p:cNvPr id="2" name="Slide Number Placeholder 1">
            <a:extLst>
              <a:ext uri="{FF2B5EF4-FFF2-40B4-BE49-F238E27FC236}">
                <a16:creationId xmlns:a16="http://schemas.microsoft.com/office/drawing/2014/main" id="{269A5A36-3389-4B0C-9E94-1238219C992F}"/>
              </a:ext>
            </a:extLst>
          </p:cNvPr>
          <p:cNvSpPr>
            <a:spLocks noGrp="1"/>
          </p:cNvSpPr>
          <p:nvPr>
            <p:ph type="sldNum" sz="quarter" idx="12"/>
          </p:nvPr>
        </p:nvSpPr>
        <p:spPr/>
        <p:txBody>
          <a:bodyPr/>
          <a:lstStyle/>
          <a:p>
            <a:fld id="{CD84E07C-6A5C-4660-B7D4-F241AE1B3146}" type="slidenum">
              <a:rPr lang="en-US" smtClean="0"/>
              <a:pPr/>
              <a:t>6</a:t>
            </a:fld>
            <a:endParaRPr lang="en-US" dirty="0"/>
          </a:p>
        </p:txBody>
      </p:sp>
      <p:pic>
        <p:nvPicPr>
          <p:cNvPr id="1027" name="Picture 4">
            <a:extLst>
              <a:ext uri="{FF2B5EF4-FFF2-40B4-BE49-F238E27FC236}">
                <a16:creationId xmlns:a16="http://schemas.microsoft.com/office/drawing/2014/main" id="{F606CE17-0D8A-4B07-A4FD-AE72C1F59EA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253153" y="4121903"/>
            <a:ext cx="2905125" cy="21907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6" name="Picture 3">
            <a:extLst>
              <a:ext uri="{FF2B5EF4-FFF2-40B4-BE49-F238E27FC236}">
                <a16:creationId xmlns:a16="http://schemas.microsoft.com/office/drawing/2014/main" id="{B1D3EBB3-3D51-4312-91CA-5279213D044D}"/>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861943" y="4184650"/>
            <a:ext cx="2762250" cy="2171700"/>
          </a:xfrm>
          <a:prstGeom prst="rect">
            <a:avLst/>
          </a:prstGeom>
          <a:noFill/>
          <a:extLst>
            <a:ext uri="{909E8E84-426E-40DD-AFC4-6F175D3DCCD1}">
              <a14:hiddenFill xmlns:a14="http://schemas.microsoft.com/office/drawing/2010/main">
                <a:solidFill>
                  <a:srgbClr val="FFFFFF"/>
                </a:solidFill>
              </a14:hiddenFill>
            </a:ext>
          </a:extLst>
        </p:spPr>
      </p:pic>
      <p:sp>
        <p:nvSpPr>
          <p:cNvPr id="4" name="Rectangle 5">
            <a:extLst>
              <a:ext uri="{FF2B5EF4-FFF2-40B4-BE49-F238E27FC236}">
                <a16:creationId xmlns:a16="http://schemas.microsoft.com/office/drawing/2014/main" id="{953D21FC-FF08-4BF7-848A-7D68BCD696F0}"/>
              </a:ext>
            </a:extLst>
          </p:cNvPr>
          <p:cNvSpPr>
            <a:spLocks noChangeArrowheads="1"/>
          </p:cNvSpPr>
          <p:nvPr/>
        </p:nvSpPr>
        <p:spPr bwMode="auto">
          <a:xfrm>
            <a:off x="0" y="4819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Tree>
    <p:extLst>
      <p:ext uri="{BB962C8B-B14F-4D97-AF65-F5344CB8AC3E}">
        <p14:creationId xmlns:p14="http://schemas.microsoft.com/office/powerpoint/2010/main" val="209389204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00FFDA-D088-423C-93CC-F591AFDC4974}"/>
              </a:ext>
            </a:extLst>
          </p:cNvPr>
          <p:cNvSpPr/>
          <p:nvPr/>
        </p:nvSpPr>
        <p:spPr>
          <a:xfrm flipV="1">
            <a:off x="201290" y="6655837"/>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CC5954C-45AA-48D8-8675-16CBEF1862E8}"/>
              </a:ext>
            </a:extLst>
          </p:cNvPr>
          <p:cNvSpPr/>
          <p:nvPr/>
        </p:nvSpPr>
        <p:spPr>
          <a:xfrm>
            <a:off x="201290" y="202163"/>
            <a:ext cx="11789420" cy="801994"/>
          </a:xfrm>
          <a:prstGeom prst="rect">
            <a:avLst/>
          </a:prstGeom>
          <a:solidFill>
            <a:srgbClr val="1E4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altLang="en-US" sz="4000" dirty="0">
                <a:solidFill>
                  <a:schemeClr val="bg1"/>
                </a:solidFill>
                <a:latin typeface="Franklin Gothic Demi" panose="020B0703020102020204" pitchFamily="34" charset="0"/>
              </a:rPr>
              <a:t>NON-POINT SOURCE COST-SHARE PROGRAM</a:t>
            </a:r>
            <a:endParaRPr lang="en-US" sz="4000" dirty="0"/>
          </a:p>
        </p:txBody>
      </p:sp>
      <p:sp>
        <p:nvSpPr>
          <p:cNvPr id="11" name="Rectangle 10">
            <a:extLst>
              <a:ext uri="{FF2B5EF4-FFF2-40B4-BE49-F238E27FC236}">
                <a16:creationId xmlns:a16="http://schemas.microsoft.com/office/drawing/2014/main" id="{F93B9481-FF16-4433-B7B7-A52913AFDE44}"/>
              </a:ext>
            </a:extLst>
          </p:cNvPr>
          <p:cNvSpPr/>
          <p:nvPr/>
        </p:nvSpPr>
        <p:spPr>
          <a:xfrm flipV="1">
            <a:off x="201290" y="1053538"/>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picture containing meter&#10;&#10;Description automatically generated">
            <a:extLst>
              <a:ext uri="{FF2B5EF4-FFF2-40B4-BE49-F238E27FC236}">
                <a16:creationId xmlns:a16="http://schemas.microsoft.com/office/drawing/2014/main" id="{E5D887BE-764D-46E9-9D10-E0245A8330B8}"/>
              </a:ext>
            </a:extLst>
          </p:cNvPr>
          <p:cNvPicPr>
            <a:picLocks noChangeAspect="1"/>
          </p:cNvPicPr>
          <p:nvPr/>
        </p:nvPicPr>
        <p:blipFill>
          <a:blip r:embed="rId2"/>
          <a:stretch>
            <a:fillRect/>
          </a:stretch>
        </p:blipFill>
        <p:spPr>
          <a:xfrm>
            <a:off x="5577604" y="5920309"/>
            <a:ext cx="1036792" cy="598099"/>
          </a:xfrm>
          <a:prstGeom prst="rect">
            <a:avLst/>
          </a:prstGeom>
        </p:spPr>
      </p:pic>
      <p:sp>
        <p:nvSpPr>
          <p:cNvPr id="22" name="Rectangle 21">
            <a:extLst>
              <a:ext uri="{FF2B5EF4-FFF2-40B4-BE49-F238E27FC236}">
                <a16:creationId xmlns:a16="http://schemas.microsoft.com/office/drawing/2014/main" id="{398A2B46-1650-412E-9367-D838CE6DDDDD}"/>
              </a:ext>
            </a:extLst>
          </p:cNvPr>
          <p:cNvSpPr/>
          <p:nvPr/>
        </p:nvSpPr>
        <p:spPr>
          <a:xfrm>
            <a:off x="5330057" y="6655836"/>
            <a:ext cx="153188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itle 1">
            <a:extLst>
              <a:ext uri="{FF2B5EF4-FFF2-40B4-BE49-F238E27FC236}">
                <a16:creationId xmlns:a16="http://schemas.microsoft.com/office/drawing/2014/main" id="{54CFB949-5F32-413C-B9E5-1782268A3204}"/>
              </a:ext>
            </a:extLst>
          </p:cNvPr>
          <p:cNvSpPr txBox="1">
            <a:spLocks/>
          </p:cNvSpPr>
          <p:nvPr/>
        </p:nvSpPr>
        <p:spPr>
          <a:xfrm>
            <a:off x="1097280" y="1623691"/>
            <a:ext cx="9714155" cy="3443684"/>
          </a:xfrm>
          <a:prstGeom prst="rect">
            <a:avLst/>
          </a:prstGeom>
        </p:spPr>
        <p:txBody>
          <a:bodyPr>
            <a:no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nSpc>
                <a:spcPct val="150000"/>
              </a:lnSpc>
            </a:pPr>
            <a:r>
              <a:rPr lang="en-US" dirty="0">
                <a:solidFill>
                  <a:srgbClr val="1E417B"/>
                </a:solidFill>
                <a:latin typeface="Franklin Gothic Demi" panose="020B0703020102020204" pitchFamily="34" charset="0"/>
              </a:rPr>
              <a:t>	</a:t>
            </a:r>
          </a:p>
          <a:p>
            <a:pPr lvl="0" defTabSz="914400" eaLnBrk="0" fontAlgn="base" hangingPunct="0">
              <a:spcAft>
                <a:spcPct val="0"/>
              </a:spcAft>
            </a:pPr>
            <a:r>
              <a:rPr lang="en-US" altLang="en-US" sz="1400" cap="none" dirty="0">
                <a:solidFill>
                  <a:srgbClr val="000000"/>
                </a:solidFill>
                <a:latin typeface="Calibri" panose="020F0502020204030204" pitchFamily="34" charset="0"/>
                <a:ea typeface="Times New Roman" panose="02020603050405020304" pitchFamily="18" charset="0"/>
                <a:cs typeface="Calibri" panose="020F0502020204030204" pitchFamily="34" charset="0"/>
              </a:rPr>
              <a:t> </a:t>
            </a:r>
            <a:endParaRPr lang="en-US" altLang="en-US" sz="1400" cap="none" dirty="0">
              <a:solidFill>
                <a:prstClr val="black"/>
              </a:solidFill>
              <a:latin typeface="Arial" panose="020B0604020202020204" pitchFamily="34" charset="0"/>
              <a:ea typeface="+mn-ea"/>
              <a:cs typeface="+mn-cs"/>
            </a:endParaRPr>
          </a:p>
          <a:p>
            <a:pPr marR="0" rtl="0">
              <a:lnSpc>
                <a:spcPct val="150000"/>
              </a:lnSpc>
            </a:pPr>
            <a:endParaRPr lang="en-US" sz="2000" cap="none" dirty="0">
              <a:solidFill>
                <a:schemeClr val="tx1">
                  <a:lumMod val="95000"/>
                  <a:lumOff val="5000"/>
                </a:schemeClr>
              </a:solidFill>
              <a:latin typeface="Franklin Gothic Demi" panose="020B0703020102020204" pitchFamily="34" charset="0"/>
            </a:endParaRPr>
          </a:p>
        </p:txBody>
      </p:sp>
      <p:pic>
        <p:nvPicPr>
          <p:cNvPr id="8" name="Picture 7" descr="A close - up of a clock&#10;&#10;Description automatically generated with low confidence">
            <a:extLst>
              <a:ext uri="{FF2B5EF4-FFF2-40B4-BE49-F238E27FC236}">
                <a16:creationId xmlns:a16="http://schemas.microsoft.com/office/drawing/2014/main" id="{62FF6BCE-8FA5-4395-A24A-550C4555B24B}"/>
              </a:ext>
            </a:extLst>
          </p:cNvPr>
          <p:cNvPicPr>
            <a:picLocks noChangeAspect="1"/>
          </p:cNvPicPr>
          <p:nvPr/>
        </p:nvPicPr>
        <p:blipFill rotWithShape="1">
          <a:blip r:embed="rId3">
            <a:alphaModFix amt="40000"/>
            <a:extLst>
              <a:ext uri="{28A0092B-C50C-407E-A947-70E740481C1C}">
                <a14:useLocalDpi xmlns:a14="http://schemas.microsoft.com/office/drawing/2010/main" val="0"/>
              </a:ext>
            </a:extLst>
          </a:blip>
          <a:srcRect l="2287" r="50007" b="26357"/>
          <a:stretch/>
        </p:blipFill>
        <p:spPr>
          <a:xfrm>
            <a:off x="10126399" y="3778317"/>
            <a:ext cx="1864311" cy="2877923"/>
          </a:xfrm>
          <a:prstGeom prst="rect">
            <a:avLst/>
          </a:prstGeom>
        </p:spPr>
      </p:pic>
      <p:sp>
        <p:nvSpPr>
          <p:cNvPr id="2" name="Slide Number Placeholder 1">
            <a:extLst>
              <a:ext uri="{FF2B5EF4-FFF2-40B4-BE49-F238E27FC236}">
                <a16:creationId xmlns:a16="http://schemas.microsoft.com/office/drawing/2014/main" id="{269A5A36-3389-4B0C-9E94-1238219C992F}"/>
              </a:ext>
            </a:extLst>
          </p:cNvPr>
          <p:cNvSpPr>
            <a:spLocks noGrp="1"/>
          </p:cNvSpPr>
          <p:nvPr>
            <p:ph type="sldNum" sz="quarter" idx="12"/>
          </p:nvPr>
        </p:nvSpPr>
        <p:spPr/>
        <p:txBody>
          <a:bodyPr/>
          <a:lstStyle/>
          <a:p>
            <a:fld id="{CD84E07C-6A5C-4660-B7D4-F241AE1B3146}" type="slidenum">
              <a:rPr lang="en-US" smtClean="0"/>
              <a:pPr/>
              <a:t>7</a:t>
            </a:fld>
            <a:endParaRPr lang="en-US" dirty="0"/>
          </a:p>
        </p:txBody>
      </p:sp>
      <p:sp>
        <p:nvSpPr>
          <p:cNvPr id="4" name="Rectangle 5">
            <a:extLst>
              <a:ext uri="{FF2B5EF4-FFF2-40B4-BE49-F238E27FC236}">
                <a16:creationId xmlns:a16="http://schemas.microsoft.com/office/drawing/2014/main" id="{953D21FC-FF08-4BF7-848A-7D68BCD696F0}"/>
              </a:ext>
            </a:extLst>
          </p:cNvPr>
          <p:cNvSpPr>
            <a:spLocks noChangeArrowheads="1"/>
          </p:cNvSpPr>
          <p:nvPr/>
        </p:nvSpPr>
        <p:spPr bwMode="auto">
          <a:xfrm>
            <a:off x="0" y="481965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pic>
        <p:nvPicPr>
          <p:cNvPr id="2051" name="Picture 19">
            <a:extLst>
              <a:ext uri="{FF2B5EF4-FFF2-40B4-BE49-F238E27FC236}">
                <a16:creationId xmlns:a16="http://schemas.microsoft.com/office/drawing/2014/main" id="{D0A38F2D-1DC9-46F9-808B-CC56231CCE86}"/>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474112" y="4620879"/>
            <a:ext cx="2694982" cy="1822113"/>
          </a:xfrm>
          <a:prstGeom prst="rect">
            <a:avLst/>
          </a:prstGeom>
          <a:noFill/>
          <a:extLst>
            <a:ext uri="{909E8E84-426E-40DD-AFC4-6F175D3DCCD1}">
              <a14:hiddenFill xmlns:a14="http://schemas.microsoft.com/office/drawing/2010/main">
                <a:solidFill>
                  <a:srgbClr val="FFFFFF"/>
                </a:solidFill>
              </a14:hiddenFill>
            </a:ext>
          </a:extLst>
        </p:spPr>
      </p:pic>
      <p:pic>
        <p:nvPicPr>
          <p:cNvPr id="2050" name="Picture 18">
            <a:extLst>
              <a:ext uri="{FF2B5EF4-FFF2-40B4-BE49-F238E27FC236}">
                <a16:creationId xmlns:a16="http://schemas.microsoft.com/office/drawing/2014/main" id="{255A6CEB-9C10-4EBF-B159-FD4164FEE002}"/>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022622" y="4610919"/>
            <a:ext cx="2820281" cy="1832073"/>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701DF82D-395E-4A24-B5C3-A62FD975FE6E}"/>
              </a:ext>
            </a:extLst>
          </p:cNvPr>
          <p:cNvSpPr>
            <a:spLocks noChangeArrowheads="1"/>
          </p:cNvSpPr>
          <p:nvPr/>
        </p:nvSpPr>
        <p:spPr bwMode="auto">
          <a:xfrm>
            <a:off x="685800" y="3619500"/>
            <a:ext cx="12192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en-US"/>
          </a:p>
        </p:txBody>
      </p:sp>
      <p:sp>
        <p:nvSpPr>
          <p:cNvPr id="20" name="Rectangle 4">
            <a:extLst>
              <a:ext uri="{FF2B5EF4-FFF2-40B4-BE49-F238E27FC236}">
                <a16:creationId xmlns:a16="http://schemas.microsoft.com/office/drawing/2014/main" id="{E5CB3245-9F67-493E-ABBD-844A0586F469}"/>
              </a:ext>
            </a:extLst>
          </p:cNvPr>
          <p:cNvSpPr>
            <a:spLocks noChangeArrowheads="1"/>
          </p:cNvSpPr>
          <p:nvPr/>
        </p:nvSpPr>
        <p:spPr bwMode="auto">
          <a:xfrm>
            <a:off x="996593" y="1744019"/>
            <a:ext cx="10220488" cy="25391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225425" marR="0" lvl="0" indent="-225425" algn="l" defTabSz="914400" rtl="0" eaLnBrk="0" fontAlgn="base" latinLnBrk="0" hangingPunct="0">
              <a:lnSpc>
                <a:spcPct val="100000"/>
              </a:lnSpc>
              <a:spcBef>
                <a:spcPct val="0"/>
              </a:spcBef>
              <a:spcAft>
                <a:spcPts val="600"/>
              </a:spcAft>
              <a:buClrTx/>
              <a:buSzTx/>
              <a:buFontTx/>
              <a:buChar char="•"/>
              <a:tabLst/>
            </a:pPr>
            <a:r>
              <a:rPr kumimoji="0" lang="en-US" altLang="en-US" sz="2400" i="0" u="none" strike="noStrike" cap="none" normalizeH="0" baseline="0" dirty="0">
                <a:ln>
                  <a:noFill/>
                </a:ln>
                <a:solidFill>
                  <a:schemeClr val="tx1"/>
                </a:solidFill>
                <a:effectLst/>
                <a:latin typeface="+mn-lt"/>
                <a:ea typeface="Times New Roman" panose="02020603050405020304" pitchFamily="18" charset="0"/>
                <a:cs typeface="Times New Roman" panose="02020603050405020304" pitchFamily="18" charset="0"/>
              </a:rPr>
              <a:t>Goals are for </a:t>
            </a:r>
            <a:r>
              <a:rPr kumimoji="0" lang="en-US" altLang="en-US" sz="2400" i="0" u="sng" strike="noStrike" cap="none" normalizeH="0" baseline="0" dirty="0">
                <a:ln>
                  <a:noFill/>
                </a:ln>
                <a:solidFill>
                  <a:schemeClr val="tx1"/>
                </a:solidFill>
                <a:effectLst/>
                <a:latin typeface="+mn-lt"/>
                <a:ea typeface="Times New Roman" panose="02020603050405020304" pitchFamily="18" charset="0"/>
                <a:cs typeface="Times New Roman" panose="02020603050405020304" pitchFamily="18" charset="0"/>
              </a:rPr>
              <a:t>water quality protection and restoration</a:t>
            </a:r>
            <a:r>
              <a:rPr kumimoji="0" lang="en-US" altLang="en-US" sz="2400" i="0" strike="noStrike" cap="none" normalizeH="0" baseline="0" dirty="0">
                <a:ln>
                  <a:noFill/>
                </a:ln>
                <a:solidFill>
                  <a:schemeClr val="tx1"/>
                </a:solidFill>
                <a:effectLst/>
                <a:latin typeface="+mn-lt"/>
                <a:ea typeface="Times New Roman" panose="02020603050405020304" pitchFamily="18" charset="0"/>
                <a:cs typeface="Times New Roman" panose="02020603050405020304" pitchFamily="18" charset="0"/>
              </a:rPr>
              <a:t> </a:t>
            </a:r>
            <a:r>
              <a:rPr kumimoji="0" lang="en-US" altLang="en-US" sz="2400" i="0" u="none" strike="noStrike" cap="none" normalizeH="0" baseline="0" dirty="0">
                <a:ln>
                  <a:noFill/>
                </a:ln>
                <a:solidFill>
                  <a:schemeClr val="tx1"/>
                </a:solidFill>
                <a:effectLst/>
                <a:latin typeface="+mn-lt"/>
                <a:ea typeface="Times New Roman" panose="02020603050405020304" pitchFamily="18" charset="0"/>
                <a:cs typeface="Times New Roman" panose="02020603050405020304" pitchFamily="18" charset="0"/>
              </a:rPr>
              <a:t>in watersheds</a:t>
            </a:r>
            <a:endParaRPr kumimoji="0" lang="en-US" altLang="en-US" sz="2400" i="0" u="none" strike="noStrike" cap="none" normalizeH="0" baseline="0" dirty="0">
              <a:ln>
                <a:noFill/>
              </a:ln>
              <a:solidFill>
                <a:schemeClr val="tx1"/>
              </a:solidFill>
              <a:effectLst/>
              <a:latin typeface="+mn-lt"/>
            </a:endParaRPr>
          </a:p>
          <a:p>
            <a:pPr marL="225425" marR="0" lvl="0" indent="-225425" algn="l" defTabSz="914400" rtl="0" eaLnBrk="0" fontAlgn="base" latinLnBrk="0" hangingPunct="0">
              <a:lnSpc>
                <a:spcPct val="100000"/>
              </a:lnSpc>
              <a:spcBef>
                <a:spcPct val="0"/>
              </a:spcBef>
              <a:spcAft>
                <a:spcPts val="600"/>
              </a:spcAft>
              <a:buClrTx/>
              <a:buSzTx/>
              <a:buFontTx/>
              <a:buChar char="•"/>
              <a:tabLst/>
            </a:pPr>
            <a:r>
              <a:rPr lang="en-US" altLang="en-US" sz="2400" dirty="0">
                <a:latin typeface="+mn-lt"/>
                <a:ea typeface="Times New Roman" panose="02020603050405020304" pitchFamily="18" charset="0"/>
                <a:cs typeface="Times New Roman" panose="02020603050405020304" pitchFamily="18" charset="0"/>
              </a:rPr>
              <a:t>P</a:t>
            </a:r>
            <a:r>
              <a:rPr kumimoji="0" lang="en-US" altLang="en-US" sz="2400" i="0" u="none" strike="noStrike" cap="none" normalizeH="0" baseline="0" dirty="0">
                <a:ln>
                  <a:noFill/>
                </a:ln>
                <a:solidFill>
                  <a:schemeClr val="tx1"/>
                </a:solidFill>
                <a:effectLst/>
                <a:latin typeface="+mn-lt"/>
                <a:ea typeface="Times New Roman" panose="02020603050405020304" pitchFamily="18" charset="0"/>
                <a:cs typeface="Times New Roman" panose="02020603050405020304" pitchFamily="18" charset="0"/>
              </a:rPr>
              <a:t>ractices focus on increasing soil health and reducing sediment and nutrient runoff and leaching.</a:t>
            </a:r>
            <a:endParaRPr kumimoji="0" lang="en-US" altLang="en-US" sz="2400" i="0" u="none" strike="noStrike" cap="none" normalizeH="0" baseline="0" dirty="0">
              <a:ln>
                <a:noFill/>
              </a:ln>
              <a:solidFill>
                <a:schemeClr val="tx1"/>
              </a:solidFill>
              <a:effectLst/>
              <a:latin typeface="+mn-lt"/>
            </a:endParaRPr>
          </a:p>
          <a:p>
            <a:pPr marL="225425" marR="0" lvl="0" indent="-225425" algn="l" defTabSz="914400" rtl="0" eaLnBrk="0" fontAlgn="base" latinLnBrk="0" hangingPunct="0">
              <a:lnSpc>
                <a:spcPct val="100000"/>
              </a:lnSpc>
              <a:spcBef>
                <a:spcPct val="0"/>
              </a:spcBef>
              <a:spcAft>
                <a:spcPts val="600"/>
              </a:spcAft>
              <a:buClrTx/>
              <a:buSzTx/>
              <a:buFontTx/>
              <a:buChar char="•"/>
              <a:tabLst/>
            </a:pPr>
            <a:r>
              <a:rPr lang="en-US" altLang="en-US" sz="2400" dirty="0">
                <a:latin typeface="+mn-lt"/>
                <a:ea typeface="Times New Roman" panose="02020603050405020304" pitchFamily="18" charset="0"/>
                <a:cs typeface="Times New Roman" panose="02020603050405020304" pitchFamily="18" charset="0"/>
              </a:rPr>
              <a:t>I</a:t>
            </a:r>
            <a:r>
              <a:rPr kumimoji="0" lang="en-US" altLang="en-US" sz="2400" i="0" u="none" strike="noStrike" cap="none" normalizeH="0" baseline="0" dirty="0">
                <a:ln>
                  <a:noFill/>
                </a:ln>
                <a:solidFill>
                  <a:schemeClr val="tx1"/>
                </a:solidFill>
                <a:effectLst/>
                <a:latin typeface="+mn-lt"/>
                <a:ea typeface="Times New Roman" panose="02020603050405020304" pitchFamily="18" charset="0"/>
                <a:cs typeface="Times New Roman" panose="02020603050405020304" pitchFamily="18" charset="0"/>
              </a:rPr>
              <a:t>nformation and education: </a:t>
            </a:r>
            <a:r>
              <a:rPr lang="en-US" altLang="en-US" sz="2400" dirty="0">
                <a:latin typeface="+mn-lt"/>
                <a:ea typeface="Times New Roman" panose="02020603050405020304" pitchFamily="18" charset="0"/>
                <a:cs typeface="Times New Roman" panose="02020603050405020304" pitchFamily="18" charset="0"/>
              </a:rPr>
              <a:t>Soil Health </a:t>
            </a:r>
            <a:r>
              <a:rPr kumimoji="0" lang="en-US" altLang="en-US" sz="2400" i="0" u="none" strike="noStrike" cap="none" normalizeH="0" baseline="0" dirty="0">
                <a:ln>
                  <a:noFill/>
                </a:ln>
                <a:solidFill>
                  <a:schemeClr val="tx1"/>
                </a:solidFill>
                <a:effectLst/>
                <a:latin typeface="+mn-lt"/>
                <a:ea typeface="Times New Roman" panose="02020603050405020304" pitchFamily="18" charset="0"/>
                <a:cs typeface="Times New Roman" panose="02020603050405020304" pitchFamily="18" charset="0"/>
              </a:rPr>
              <a:t>conference scholarships</a:t>
            </a:r>
            <a:r>
              <a:rPr lang="en-US" altLang="en-US" sz="2400" dirty="0">
                <a:latin typeface="+mn-lt"/>
                <a:ea typeface="Times New Roman" panose="02020603050405020304" pitchFamily="18" charset="0"/>
                <a:cs typeface="Times New Roman" panose="02020603050405020304" pitchFamily="18" charset="0"/>
              </a:rPr>
              <a:t>; hosting workshops, etc.</a:t>
            </a:r>
          </a:p>
          <a:p>
            <a:pPr marL="225425" marR="0" lvl="0" indent="-225425" algn="l" defTabSz="914400" rtl="0" eaLnBrk="0" fontAlgn="base" latinLnBrk="0" hangingPunct="0">
              <a:lnSpc>
                <a:spcPct val="100000"/>
              </a:lnSpc>
              <a:spcBef>
                <a:spcPct val="0"/>
              </a:spcBef>
              <a:spcAft>
                <a:spcPts val="600"/>
              </a:spcAft>
              <a:buClrTx/>
              <a:buSzTx/>
              <a:buFontTx/>
              <a:buChar char="•"/>
              <a:tabLst/>
            </a:pPr>
            <a:r>
              <a:rPr lang="en-US" sz="2400" cap="none">
                <a:highlight>
                  <a:srgbClr val="FFFF00"/>
                </a:highlight>
                <a:latin typeface="+mn-lt"/>
              </a:rPr>
              <a:t>Grants </a:t>
            </a:r>
            <a:r>
              <a:rPr lang="en-US" sz="2400" cap="none" dirty="0">
                <a:highlight>
                  <a:srgbClr val="FFFF00"/>
                </a:highlight>
                <a:latin typeface="+mn-lt"/>
              </a:rPr>
              <a:t>to fund conservation technician positions in management units.</a:t>
            </a:r>
            <a:endParaRPr kumimoji="0" lang="en-US" altLang="en-US" sz="1800" b="0" i="0" u="none" strike="noStrike" cap="none" normalizeH="0" baseline="0" dirty="0">
              <a:ln>
                <a:noFill/>
              </a:ln>
              <a:solidFill>
                <a:schemeClr val="tx1"/>
              </a:solidFill>
              <a:effectLst/>
              <a:highlight>
                <a:srgbClr val="FFFF00"/>
              </a:highlight>
              <a:latin typeface="Arial" panose="020B0604020202020204" pitchFamily="34" charset="0"/>
            </a:endParaRPr>
          </a:p>
        </p:txBody>
      </p:sp>
    </p:spTree>
    <p:extLst>
      <p:ext uri="{BB962C8B-B14F-4D97-AF65-F5344CB8AC3E}">
        <p14:creationId xmlns:p14="http://schemas.microsoft.com/office/powerpoint/2010/main" val="66010976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00FFDA-D088-423C-93CC-F591AFDC4974}"/>
              </a:ext>
            </a:extLst>
          </p:cNvPr>
          <p:cNvSpPr/>
          <p:nvPr/>
        </p:nvSpPr>
        <p:spPr>
          <a:xfrm flipV="1">
            <a:off x="201290" y="6655837"/>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CC5954C-45AA-48D8-8675-16CBEF1862E8}"/>
              </a:ext>
            </a:extLst>
          </p:cNvPr>
          <p:cNvSpPr/>
          <p:nvPr/>
        </p:nvSpPr>
        <p:spPr>
          <a:xfrm>
            <a:off x="201290" y="202163"/>
            <a:ext cx="11789420" cy="801994"/>
          </a:xfrm>
          <a:prstGeom prst="rect">
            <a:avLst/>
          </a:prstGeom>
          <a:solidFill>
            <a:srgbClr val="1E4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4000" b="1" dirty="0"/>
              <a:t>CURRENT SITUATION</a:t>
            </a:r>
          </a:p>
        </p:txBody>
      </p:sp>
      <p:sp>
        <p:nvSpPr>
          <p:cNvPr id="11" name="Rectangle 10">
            <a:extLst>
              <a:ext uri="{FF2B5EF4-FFF2-40B4-BE49-F238E27FC236}">
                <a16:creationId xmlns:a16="http://schemas.microsoft.com/office/drawing/2014/main" id="{F93B9481-FF16-4433-B7B7-A52913AFDE44}"/>
              </a:ext>
            </a:extLst>
          </p:cNvPr>
          <p:cNvSpPr/>
          <p:nvPr/>
        </p:nvSpPr>
        <p:spPr>
          <a:xfrm flipV="1">
            <a:off x="201290" y="1053538"/>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picture containing meter&#10;&#10;Description automatically generated">
            <a:extLst>
              <a:ext uri="{FF2B5EF4-FFF2-40B4-BE49-F238E27FC236}">
                <a16:creationId xmlns:a16="http://schemas.microsoft.com/office/drawing/2014/main" id="{E5D887BE-764D-46E9-9D10-E0245A8330B8}"/>
              </a:ext>
            </a:extLst>
          </p:cNvPr>
          <p:cNvPicPr>
            <a:picLocks noChangeAspect="1"/>
          </p:cNvPicPr>
          <p:nvPr/>
        </p:nvPicPr>
        <p:blipFill>
          <a:blip r:embed="rId2"/>
          <a:stretch>
            <a:fillRect/>
          </a:stretch>
        </p:blipFill>
        <p:spPr>
          <a:xfrm>
            <a:off x="5577604" y="5920309"/>
            <a:ext cx="1036792" cy="598099"/>
          </a:xfrm>
          <a:prstGeom prst="rect">
            <a:avLst/>
          </a:prstGeom>
        </p:spPr>
      </p:pic>
      <p:sp>
        <p:nvSpPr>
          <p:cNvPr id="22" name="Rectangle 21">
            <a:extLst>
              <a:ext uri="{FF2B5EF4-FFF2-40B4-BE49-F238E27FC236}">
                <a16:creationId xmlns:a16="http://schemas.microsoft.com/office/drawing/2014/main" id="{398A2B46-1650-412E-9367-D838CE6DDDDD}"/>
              </a:ext>
            </a:extLst>
          </p:cNvPr>
          <p:cNvSpPr/>
          <p:nvPr/>
        </p:nvSpPr>
        <p:spPr>
          <a:xfrm>
            <a:off x="5330057" y="6655836"/>
            <a:ext cx="153188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itle 1">
            <a:extLst>
              <a:ext uri="{FF2B5EF4-FFF2-40B4-BE49-F238E27FC236}">
                <a16:creationId xmlns:a16="http://schemas.microsoft.com/office/drawing/2014/main" id="{CFDEE02E-8143-41D6-ACE5-03615CE65708}"/>
              </a:ext>
            </a:extLst>
          </p:cNvPr>
          <p:cNvSpPr txBox="1">
            <a:spLocks/>
          </p:cNvSpPr>
          <p:nvPr/>
        </p:nvSpPr>
        <p:spPr>
          <a:xfrm>
            <a:off x="1017270" y="792530"/>
            <a:ext cx="9794163" cy="4698978"/>
          </a:xfrm>
          <a:prstGeom prst="rect">
            <a:avLst/>
          </a:prstGeom>
        </p:spPr>
        <p:txBody>
          <a:bodyPr>
            <a:noAutofit/>
          </a:bodyPr>
          <a:lstStyle>
            <a:lvl1pPr algn="l" defTabSz="457200" rtl="0" eaLnBrk="1" latinLnBrk="0" hangingPunct="1">
              <a:lnSpc>
                <a:spcPct val="100000"/>
              </a:lnSpc>
              <a:spcBef>
                <a:spcPct val="0"/>
              </a:spcBef>
              <a:buNone/>
              <a:defRPr sz="2800" b="0" kern="1200" cap="all">
                <a:solidFill>
                  <a:schemeClr val="tx1">
                    <a:lumMod val="75000"/>
                    <a:lumOff val="25000"/>
                  </a:schemeClr>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a:lstStyle>
          <a:p>
            <a:pPr algn="r">
              <a:lnSpc>
                <a:spcPct val="150000"/>
              </a:lnSpc>
            </a:pPr>
            <a:endParaRPr lang="en-US" sz="2000" cap="none" dirty="0">
              <a:solidFill>
                <a:schemeClr val="tx1">
                  <a:lumMod val="95000"/>
                  <a:lumOff val="5000"/>
                </a:schemeClr>
              </a:solidFill>
              <a:latin typeface="+mn-lt"/>
            </a:endParaRPr>
          </a:p>
        </p:txBody>
      </p:sp>
      <p:pic>
        <p:nvPicPr>
          <p:cNvPr id="8" name="Picture 7" descr="A close - up of a clock&#10;&#10;Description automatically generated with low confidence">
            <a:extLst>
              <a:ext uri="{FF2B5EF4-FFF2-40B4-BE49-F238E27FC236}">
                <a16:creationId xmlns:a16="http://schemas.microsoft.com/office/drawing/2014/main" id="{F021334C-B424-4E11-A89C-0264E8B392C3}"/>
              </a:ext>
            </a:extLst>
          </p:cNvPr>
          <p:cNvPicPr>
            <a:picLocks noChangeAspect="1"/>
          </p:cNvPicPr>
          <p:nvPr/>
        </p:nvPicPr>
        <p:blipFill rotWithShape="1">
          <a:blip r:embed="rId3">
            <a:alphaModFix amt="40000"/>
            <a:extLst>
              <a:ext uri="{28A0092B-C50C-407E-A947-70E740481C1C}">
                <a14:useLocalDpi xmlns:a14="http://schemas.microsoft.com/office/drawing/2010/main" val="0"/>
              </a:ext>
            </a:extLst>
          </a:blip>
          <a:srcRect l="2287" r="50007" b="26357"/>
          <a:stretch/>
        </p:blipFill>
        <p:spPr>
          <a:xfrm>
            <a:off x="10126399" y="3778317"/>
            <a:ext cx="1864311" cy="2877923"/>
          </a:xfrm>
          <a:prstGeom prst="rect">
            <a:avLst/>
          </a:prstGeom>
        </p:spPr>
      </p:pic>
      <p:sp>
        <p:nvSpPr>
          <p:cNvPr id="2" name="Slide Number Placeholder 1">
            <a:extLst>
              <a:ext uri="{FF2B5EF4-FFF2-40B4-BE49-F238E27FC236}">
                <a16:creationId xmlns:a16="http://schemas.microsoft.com/office/drawing/2014/main" id="{B6C3CBD1-2FE2-4258-A911-1CC1F17593E9}"/>
              </a:ext>
            </a:extLst>
          </p:cNvPr>
          <p:cNvSpPr>
            <a:spLocks noGrp="1"/>
          </p:cNvSpPr>
          <p:nvPr>
            <p:ph type="sldNum" sz="quarter" idx="12"/>
          </p:nvPr>
        </p:nvSpPr>
        <p:spPr/>
        <p:txBody>
          <a:bodyPr/>
          <a:lstStyle/>
          <a:p>
            <a:fld id="{CD84E07C-6A5C-4660-B7D4-F241AE1B3146}" type="slidenum">
              <a:rPr lang="en-US" smtClean="0"/>
              <a:pPr/>
              <a:t>8</a:t>
            </a:fld>
            <a:endParaRPr lang="en-US" dirty="0"/>
          </a:p>
        </p:txBody>
      </p:sp>
      <p:sp>
        <p:nvSpPr>
          <p:cNvPr id="3" name="TextBox 2">
            <a:extLst>
              <a:ext uri="{FF2B5EF4-FFF2-40B4-BE49-F238E27FC236}">
                <a16:creationId xmlns:a16="http://schemas.microsoft.com/office/drawing/2014/main" id="{5BA10191-CB8D-89D9-A151-0F04D2B35AE3}"/>
              </a:ext>
            </a:extLst>
          </p:cNvPr>
          <p:cNvSpPr txBox="1"/>
          <p:nvPr/>
        </p:nvSpPr>
        <p:spPr>
          <a:xfrm>
            <a:off x="5401940" y="1874925"/>
            <a:ext cx="5799908" cy="882293"/>
          </a:xfrm>
          <a:prstGeom prst="rect">
            <a:avLst/>
          </a:prstGeom>
          <a:noFill/>
        </p:spPr>
        <p:txBody>
          <a:bodyPr wrap="square" rtlCol="0">
            <a:spAutoFit/>
          </a:bodyPr>
          <a:lstStyle/>
          <a:p>
            <a:pPr marL="285750" indent="-285750">
              <a:lnSpc>
                <a:spcPts val="4000"/>
              </a:lnSpc>
              <a:buFont typeface="Arial" panose="020B0604020202020204" pitchFamily="34" charset="0"/>
              <a:buChar char="•"/>
            </a:pPr>
            <a:r>
              <a:rPr lang="en-US" sz="2400" dirty="0"/>
              <a:t>NRCS current staffing shortage is 90 FTE.</a:t>
            </a:r>
          </a:p>
          <a:p>
            <a:endParaRPr lang="en-US" dirty="0"/>
          </a:p>
        </p:txBody>
      </p:sp>
      <p:sp>
        <p:nvSpPr>
          <p:cNvPr id="6" name="TextBox 5">
            <a:extLst>
              <a:ext uri="{FF2B5EF4-FFF2-40B4-BE49-F238E27FC236}">
                <a16:creationId xmlns:a16="http://schemas.microsoft.com/office/drawing/2014/main" id="{DA929C3D-4DBB-DCA1-1E76-0A1D720907CD}"/>
              </a:ext>
            </a:extLst>
          </p:cNvPr>
          <p:cNvSpPr txBox="1"/>
          <p:nvPr/>
        </p:nvSpPr>
        <p:spPr>
          <a:xfrm>
            <a:off x="5453780" y="3186019"/>
            <a:ext cx="6056553" cy="1071255"/>
          </a:xfrm>
          <a:prstGeom prst="rect">
            <a:avLst/>
          </a:prstGeom>
          <a:noFill/>
        </p:spPr>
        <p:txBody>
          <a:bodyPr wrap="square" rtlCol="0">
            <a:spAutoFit/>
          </a:bodyPr>
          <a:lstStyle/>
          <a:p>
            <a:pPr marL="285750" indent="-285750">
              <a:lnSpc>
                <a:spcPts val="4000"/>
              </a:lnSpc>
              <a:buFont typeface="Arial" panose="020B0604020202020204" pitchFamily="34" charset="0"/>
              <a:buChar char="•"/>
            </a:pPr>
            <a:r>
              <a:rPr lang="en-US" sz="2400" dirty="0"/>
              <a:t>State conservation planning and </a:t>
            </a:r>
            <a:br>
              <a:rPr lang="en-US" sz="2400" dirty="0"/>
            </a:br>
            <a:r>
              <a:rPr lang="en-US" sz="2400" dirty="0"/>
              <a:t>checkouts delayed or non-existent.</a:t>
            </a:r>
          </a:p>
        </p:txBody>
      </p:sp>
      <p:pic>
        <p:nvPicPr>
          <p:cNvPr id="7" name="Picture 6" descr="A field with a few rows of dirt&#10;&#10;Description automatically generated with medium confidence">
            <a:extLst>
              <a:ext uri="{FF2B5EF4-FFF2-40B4-BE49-F238E27FC236}">
                <a16:creationId xmlns:a16="http://schemas.microsoft.com/office/drawing/2014/main" id="{A7B36B54-93C2-8D48-2AB4-35CDBAEA1B28}"/>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446786" y="1588962"/>
            <a:ext cx="4642645" cy="3316175"/>
          </a:xfrm>
          <a:prstGeom prst="rect">
            <a:avLst/>
          </a:prstGeom>
        </p:spPr>
      </p:pic>
    </p:spTree>
    <p:extLst>
      <p:ext uri="{BB962C8B-B14F-4D97-AF65-F5344CB8AC3E}">
        <p14:creationId xmlns:p14="http://schemas.microsoft.com/office/powerpoint/2010/main" val="2949419066"/>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1600FFDA-D088-423C-93CC-F591AFDC4974}"/>
              </a:ext>
            </a:extLst>
          </p:cNvPr>
          <p:cNvSpPr/>
          <p:nvPr/>
        </p:nvSpPr>
        <p:spPr>
          <a:xfrm flipV="1">
            <a:off x="201290" y="6655837"/>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sp>
        <p:nvSpPr>
          <p:cNvPr id="10" name="Rectangle 9">
            <a:extLst>
              <a:ext uri="{FF2B5EF4-FFF2-40B4-BE49-F238E27FC236}">
                <a16:creationId xmlns:a16="http://schemas.microsoft.com/office/drawing/2014/main" id="{8CC5954C-45AA-48D8-8675-16CBEF1862E8}"/>
              </a:ext>
            </a:extLst>
          </p:cNvPr>
          <p:cNvSpPr/>
          <p:nvPr/>
        </p:nvSpPr>
        <p:spPr>
          <a:xfrm>
            <a:off x="201290" y="202163"/>
            <a:ext cx="11789420" cy="801994"/>
          </a:xfrm>
          <a:prstGeom prst="rect">
            <a:avLst/>
          </a:prstGeom>
          <a:solidFill>
            <a:srgbClr val="1E417B"/>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sz="4400" dirty="0"/>
          </a:p>
        </p:txBody>
      </p:sp>
      <p:sp>
        <p:nvSpPr>
          <p:cNvPr id="11" name="Rectangle 10">
            <a:extLst>
              <a:ext uri="{FF2B5EF4-FFF2-40B4-BE49-F238E27FC236}">
                <a16:creationId xmlns:a16="http://schemas.microsoft.com/office/drawing/2014/main" id="{F93B9481-FF16-4433-B7B7-A52913AFDE44}"/>
              </a:ext>
            </a:extLst>
          </p:cNvPr>
          <p:cNvSpPr/>
          <p:nvPr/>
        </p:nvSpPr>
        <p:spPr>
          <a:xfrm flipV="1">
            <a:off x="201290" y="1053538"/>
            <a:ext cx="11789420" cy="45719"/>
          </a:xfrm>
          <a:prstGeom prst="rect">
            <a:avLst/>
          </a:prstGeom>
          <a:solidFill>
            <a:schemeClr val="bg1">
              <a:lumMod val="8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dirty="0"/>
          </a:p>
        </p:txBody>
      </p:sp>
      <p:pic>
        <p:nvPicPr>
          <p:cNvPr id="18" name="Picture 17" descr="A picture containing meter&#10;&#10;Description automatically generated">
            <a:extLst>
              <a:ext uri="{FF2B5EF4-FFF2-40B4-BE49-F238E27FC236}">
                <a16:creationId xmlns:a16="http://schemas.microsoft.com/office/drawing/2014/main" id="{E5D887BE-764D-46E9-9D10-E0245A8330B8}"/>
              </a:ext>
            </a:extLst>
          </p:cNvPr>
          <p:cNvPicPr>
            <a:picLocks noChangeAspect="1"/>
          </p:cNvPicPr>
          <p:nvPr/>
        </p:nvPicPr>
        <p:blipFill>
          <a:blip r:embed="rId2"/>
          <a:stretch>
            <a:fillRect/>
          </a:stretch>
        </p:blipFill>
        <p:spPr>
          <a:xfrm>
            <a:off x="5577604" y="5920309"/>
            <a:ext cx="1036792" cy="598099"/>
          </a:xfrm>
          <a:prstGeom prst="rect">
            <a:avLst/>
          </a:prstGeom>
        </p:spPr>
      </p:pic>
      <p:sp>
        <p:nvSpPr>
          <p:cNvPr id="22" name="Rectangle 21">
            <a:extLst>
              <a:ext uri="{FF2B5EF4-FFF2-40B4-BE49-F238E27FC236}">
                <a16:creationId xmlns:a16="http://schemas.microsoft.com/office/drawing/2014/main" id="{398A2B46-1650-412E-9367-D838CE6DDDDD}"/>
              </a:ext>
            </a:extLst>
          </p:cNvPr>
          <p:cNvSpPr/>
          <p:nvPr/>
        </p:nvSpPr>
        <p:spPr>
          <a:xfrm>
            <a:off x="5330057" y="6655836"/>
            <a:ext cx="1531886" cy="45719"/>
          </a:xfrm>
          <a:prstGeom prst="rect">
            <a:avLst/>
          </a:prstGeom>
          <a:solidFill>
            <a:srgbClr val="FFC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8" descr="A close - up of a clock&#10;&#10;Description automatically generated with low confidence">
            <a:extLst>
              <a:ext uri="{FF2B5EF4-FFF2-40B4-BE49-F238E27FC236}">
                <a16:creationId xmlns:a16="http://schemas.microsoft.com/office/drawing/2014/main" id="{6B9CE25B-C109-45D8-8916-E4D103496594}"/>
              </a:ext>
            </a:extLst>
          </p:cNvPr>
          <p:cNvPicPr>
            <a:picLocks noChangeAspect="1"/>
          </p:cNvPicPr>
          <p:nvPr/>
        </p:nvPicPr>
        <p:blipFill rotWithShape="1">
          <a:blip r:embed="rId3">
            <a:alphaModFix amt="40000"/>
            <a:extLst>
              <a:ext uri="{28A0092B-C50C-407E-A947-70E740481C1C}">
                <a14:useLocalDpi xmlns:a14="http://schemas.microsoft.com/office/drawing/2010/main" val="0"/>
              </a:ext>
            </a:extLst>
          </a:blip>
          <a:srcRect l="2287" r="50007" b="26357"/>
          <a:stretch/>
        </p:blipFill>
        <p:spPr>
          <a:xfrm>
            <a:off x="10126399" y="3778317"/>
            <a:ext cx="1864311" cy="2877923"/>
          </a:xfrm>
          <a:prstGeom prst="rect">
            <a:avLst/>
          </a:prstGeom>
        </p:spPr>
      </p:pic>
      <p:sp>
        <p:nvSpPr>
          <p:cNvPr id="3" name="Slide Number Placeholder 2">
            <a:extLst>
              <a:ext uri="{FF2B5EF4-FFF2-40B4-BE49-F238E27FC236}">
                <a16:creationId xmlns:a16="http://schemas.microsoft.com/office/drawing/2014/main" id="{383EC7A3-C3AE-40A6-8F3B-F30EA05DD057}"/>
              </a:ext>
            </a:extLst>
          </p:cNvPr>
          <p:cNvSpPr>
            <a:spLocks noGrp="1"/>
          </p:cNvSpPr>
          <p:nvPr>
            <p:ph type="sldNum" sz="quarter" idx="12"/>
          </p:nvPr>
        </p:nvSpPr>
        <p:spPr/>
        <p:txBody>
          <a:bodyPr/>
          <a:lstStyle/>
          <a:p>
            <a:fld id="{CD84E07C-6A5C-4660-B7D4-F241AE1B3146}" type="slidenum">
              <a:rPr lang="en-US" smtClean="0"/>
              <a:pPr/>
              <a:t>9</a:t>
            </a:fld>
            <a:endParaRPr lang="en-US" dirty="0"/>
          </a:p>
        </p:txBody>
      </p:sp>
      <p:sp>
        <p:nvSpPr>
          <p:cNvPr id="2" name="TextBox 1">
            <a:extLst>
              <a:ext uri="{FF2B5EF4-FFF2-40B4-BE49-F238E27FC236}">
                <a16:creationId xmlns:a16="http://schemas.microsoft.com/office/drawing/2014/main" id="{AABA9352-3781-7938-C90D-167B80CE0D7E}"/>
              </a:ext>
            </a:extLst>
          </p:cNvPr>
          <p:cNvSpPr txBox="1"/>
          <p:nvPr/>
        </p:nvSpPr>
        <p:spPr>
          <a:xfrm>
            <a:off x="1785258" y="244675"/>
            <a:ext cx="8991598" cy="707886"/>
          </a:xfrm>
          <a:prstGeom prst="rect">
            <a:avLst/>
          </a:prstGeom>
          <a:noFill/>
        </p:spPr>
        <p:txBody>
          <a:bodyPr wrap="square" rtlCol="0">
            <a:spAutoFit/>
          </a:bodyPr>
          <a:lstStyle/>
          <a:p>
            <a:r>
              <a:rPr lang="en-US" sz="4000" b="1" dirty="0">
                <a:solidFill>
                  <a:schemeClr val="bg1"/>
                </a:solidFill>
              </a:rPr>
              <a:t>4 Technical Assistance Agreements</a:t>
            </a:r>
          </a:p>
        </p:txBody>
      </p:sp>
      <p:sp>
        <p:nvSpPr>
          <p:cNvPr id="6" name="TextBox 5">
            <a:extLst>
              <a:ext uri="{FF2B5EF4-FFF2-40B4-BE49-F238E27FC236}">
                <a16:creationId xmlns:a16="http://schemas.microsoft.com/office/drawing/2014/main" id="{DA929C3D-4DBB-DCA1-1E76-0A1D720907CD}"/>
              </a:ext>
            </a:extLst>
          </p:cNvPr>
          <p:cNvSpPr txBox="1"/>
          <p:nvPr/>
        </p:nvSpPr>
        <p:spPr>
          <a:xfrm>
            <a:off x="1641566" y="1451304"/>
            <a:ext cx="8908868" cy="1098378"/>
          </a:xfrm>
          <a:prstGeom prst="rect">
            <a:avLst/>
          </a:prstGeom>
          <a:noFill/>
        </p:spPr>
        <p:txBody>
          <a:bodyPr wrap="square" rtlCol="0">
            <a:spAutoFit/>
          </a:bodyPr>
          <a:lstStyle/>
          <a:p>
            <a:pPr marL="285750" indent="-285750">
              <a:lnSpc>
                <a:spcPts val="4000"/>
              </a:lnSpc>
              <a:buFont typeface="Arial" panose="020B0604020202020204" pitchFamily="34" charset="0"/>
              <a:buChar char="•"/>
            </a:pPr>
            <a:r>
              <a:rPr lang="en-US" sz="2800" dirty="0"/>
              <a:t>Total NRCS Funds:  $9,166,019.64</a:t>
            </a:r>
          </a:p>
          <a:p>
            <a:pPr marL="285750" indent="-285750">
              <a:lnSpc>
                <a:spcPts val="4000"/>
              </a:lnSpc>
              <a:buFont typeface="Arial" panose="020B0604020202020204" pitchFamily="34" charset="0"/>
              <a:buChar char="•"/>
            </a:pPr>
            <a:r>
              <a:rPr lang="en-US" sz="2800" dirty="0"/>
              <a:t>Total State Fund Match:  $1,967,762.06</a:t>
            </a:r>
          </a:p>
        </p:txBody>
      </p:sp>
      <p:sp>
        <p:nvSpPr>
          <p:cNvPr id="4" name="TextBox 3">
            <a:extLst>
              <a:ext uri="{FF2B5EF4-FFF2-40B4-BE49-F238E27FC236}">
                <a16:creationId xmlns:a16="http://schemas.microsoft.com/office/drawing/2014/main" id="{832C0182-9FAA-254A-2562-AC6CB2734957}"/>
              </a:ext>
            </a:extLst>
          </p:cNvPr>
          <p:cNvSpPr txBox="1"/>
          <p:nvPr/>
        </p:nvSpPr>
        <p:spPr>
          <a:xfrm>
            <a:off x="1641566" y="2834131"/>
            <a:ext cx="8908868" cy="2623667"/>
          </a:xfrm>
          <a:prstGeom prst="rect">
            <a:avLst/>
          </a:prstGeom>
          <a:noFill/>
        </p:spPr>
        <p:txBody>
          <a:bodyPr wrap="square" rtlCol="0">
            <a:spAutoFit/>
          </a:bodyPr>
          <a:lstStyle/>
          <a:p>
            <a:pPr marL="285750" indent="-285750">
              <a:lnSpc>
                <a:spcPts val="4000"/>
              </a:lnSpc>
              <a:buFont typeface="Arial" panose="020B0604020202020204" pitchFamily="34" charset="0"/>
              <a:buChar char="•"/>
            </a:pPr>
            <a:r>
              <a:rPr lang="en-US" sz="2800" dirty="0"/>
              <a:t>42 positions</a:t>
            </a:r>
          </a:p>
          <a:p>
            <a:pPr marL="742950" lvl="1" indent="-285750">
              <a:lnSpc>
                <a:spcPts val="4000"/>
              </a:lnSpc>
              <a:buFont typeface="Arial" panose="020B0604020202020204" pitchFamily="34" charset="0"/>
              <a:buChar char="•"/>
            </a:pPr>
            <a:r>
              <a:rPr lang="en-US" sz="2800" dirty="0"/>
              <a:t>30 technicians</a:t>
            </a:r>
          </a:p>
          <a:p>
            <a:pPr marL="742950" lvl="1" indent="-285750">
              <a:lnSpc>
                <a:spcPts val="4000"/>
              </a:lnSpc>
              <a:buFont typeface="Arial" panose="020B0604020202020204" pitchFamily="34" charset="0"/>
              <a:buChar char="•"/>
            </a:pPr>
            <a:r>
              <a:rPr lang="en-US" sz="2800" dirty="0"/>
              <a:t>6 archeologists</a:t>
            </a:r>
          </a:p>
          <a:p>
            <a:pPr marL="742950" lvl="1" indent="-285750">
              <a:lnSpc>
                <a:spcPts val="4000"/>
              </a:lnSpc>
              <a:buFont typeface="Arial" panose="020B0604020202020204" pitchFamily="34" charset="0"/>
              <a:buChar char="•"/>
            </a:pPr>
            <a:r>
              <a:rPr lang="en-US" sz="2800" dirty="0"/>
              <a:t>4 soil conservationist</a:t>
            </a:r>
          </a:p>
          <a:p>
            <a:pPr marL="742950" lvl="1" indent="-285750">
              <a:lnSpc>
                <a:spcPts val="4000"/>
              </a:lnSpc>
              <a:buFont typeface="Arial" panose="020B0604020202020204" pitchFamily="34" charset="0"/>
              <a:buChar char="•"/>
            </a:pPr>
            <a:r>
              <a:rPr lang="en-US" sz="2800" dirty="0"/>
              <a:t>2 agronomists</a:t>
            </a:r>
          </a:p>
        </p:txBody>
      </p:sp>
    </p:spTree>
    <p:extLst>
      <p:ext uri="{BB962C8B-B14F-4D97-AF65-F5344CB8AC3E}">
        <p14:creationId xmlns:p14="http://schemas.microsoft.com/office/powerpoint/2010/main" val="249233730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p:properties>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ct:contentTypeSchema xmlns:ct="http://schemas.microsoft.com/office/2006/metadata/contentType" xmlns:ma="http://schemas.microsoft.com/office/2006/metadata/properties/metaAttributes" ct:_="" ma:_="" ma:contentTypeName="Document" ma:contentTypeID="0x0101004A5E3E13D0A3AF4A915A6494F6275072" ma:contentTypeVersion="10" ma:contentTypeDescription="Create a new document." ma:contentTypeScope="" ma:versionID="5e20a45863001c2694e0b66007be50e0">
  <xsd:schema xmlns:xsd="http://www.w3.org/2001/XMLSchema" xmlns:xs="http://www.w3.org/2001/XMLSchema" xmlns:p="http://schemas.microsoft.com/office/2006/metadata/properties" xmlns:ns3="36adbef2-d030-40d9-9866-3ab2d8f67e8b" xmlns:ns4="da3d4694-5810-4431-a93f-acf9734a6044" targetNamespace="http://schemas.microsoft.com/office/2006/metadata/properties" ma:root="true" ma:fieldsID="76e0f4f39cf859e70eee98658c7bc2a2" ns3:_="" ns4:_="">
    <xsd:import namespace="36adbef2-d030-40d9-9866-3ab2d8f67e8b"/>
    <xsd:import namespace="da3d4694-5810-4431-a93f-acf9734a6044"/>
    <xsd:element name="properties">
      <xsd:complexType>
        <xsd:sequence>
          <xsd:element name="documentManagement">
            <xsd:complexType>
              <xsd:all>
                <xsd:element ref="ns3:MediaServiceMetadata" minOccurs="0"/>
                <xsd:element ref="ns3:MediaServiceFastMetadata" minOccurs="0"/>
                <xsd:element ref="ns3:MediaServiceDateTaken" minOccurs="0"/>
                <xsd:element ref="ns3:MediaServiceAutoTags" minOccurs="0"/>
                <xsd:element ref="ns3:MediaServiceGenerationTime" minOccurs="0"/>
                <xsd:element ref="ns3:MediaServiceEventHashCode" minOccurs="0"/>
                <xsd:element ref="ns3:MediaServiceOCR" minOccurs="0"/>
                <xsd:element ref="ns4:SharedWithUsers" minOccurs="0"/>
                <xsd:element ref="ns4:SharedWithDetails" minOccurs="0"/>
                <xsd:element ref="ns4:SharingHintHash"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36adbef2-d030-40d9-9866-3ab2d8f67e8b"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DateTaken" ma:index="10" nillable="true" ma:displayName="MediaServiceDateTaken" ma:hidden="true" ma:internalName="MediaServiceDateTaken" ma:readOnly="true">
      <xsd:simpleType>
        <xsd:restriction base="dms:Text"/>
      </xsd:simpleType>
    </xsd:element>
    <xsd:element name="MediaServiceAutoTags" ma:index="11" nillable="true" ma:displayName="Tags" ma:internalName="MediaServiceAutoTag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da3d4694-5810-4431-a93f-acf9734a6044" elementFormDefault="qualified">
    <xsd:import namespace="http://schemas.microsoft.com/office/2006/documentManagement/types"/>
    <xsd:import namespace="http://schemas.microsoft.com/office/infopath/2007/PartnerControls"/>
    <xsd:element name="SharedWithUsers" ma:index="15"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6" nillable="true" ma:displayName="Shared With Details" ma:internalName="SharedWithDetails" ma:readOnly="true">
      <xsd:simpleType>
        <xsd:restriction base="dms:Note">
          <xsd:maxLength value="255"/>
        </xsd:restriction>
      </xsd:simpleType>
    </xsd:element>
    <xsd:element name="SharingHintHash" ma:index="17" nillable="true" ma:displayName="Sharing Hint Hash" ma:hidden="true" ma:internalName="SharingHintHash"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2B8E1B80-9FEF-4B3A-B8E0-326E3FBBB8A8}">
  <ds:schemaRefs>
    <ds:schemaRef ds:uri="http://schemas.microsoft.com/office/2006/metadata/properties"/>
    <ds:schemaRef ds:uri="http://schemas.microsoft.com/office/infopath/2007/PartnerControls"/>
  </ds:schemaRefs>
</ds:datastoreItem>
</file>

<file path=customXml/itemProps2.xml><?xml version="1.0" encoding="utf-8"?>
<ds:datastoreItem xmlns:ds="http://schemas.openxmlformats.org/officeDocument/2006/customXml" ds:itemID="{086DC9C0-DD42-46FA-9B8D-E8DA4B3F3003}">
  <ds:schemaRefs>
    <ds:schemaRef ds:uri="http://schemas.microsoft.com/sharepoint/v3/contenttype/forms"/>
  </ds:schemaRefs>
</ds:datastoreItem>
</file>

<file path=customXml/itemProps3.xml><?xml version="1.0" encoding="utf-8"?>
<ds:datastoreItem xmlns:ds="http://schemas.openxmlformats.org/officeDocument/2006/customXml" ds:itemID="{A5E0884E-D772-4353-8CAF-97673C002E5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36adbef2-d030-40d9-9866-3ab2d8f67e8b"/>
    <ds:schemaRef ds:uri="da3d4694-5810-4431-a93f-acf9734a6044"/>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10782</TotalTime>
  <Words>1415</Words>
  <Application>Microsoft Office PowerPoint</Application>
  <PresentationFormat>Widescreen</PresentationFormat>
  <Paragraphs>154</Paragraphs>
  <Slides>20</Slides>
  <Notes>0</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20</vt:i4>
      </vt:variant>
    </vt:vector>
  </HeadingPairs>
  <TitlesOfParts>
    <vt:vector size="26" baseType="lpstr">
      <vt:lpstr>Arial</vt:lpstr>
      <vt:lpstr>Calibri</vt:lpstr>
      <vt:lpstr>Calibri Light</vt:lpstr>
      <vt:lpstr>Franklin Gothic Demi</vt:lpstr>
      <vt:lpstr>Times New Roman</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Walker, Jason [KDA]</dc:creator>
  <cp:lastModifiedBy>Setzkorn-Meyer, Marsha [KDA]</cp:lastModifiedBy>
  <cp:revision>53</cp:revision>
  <dcterms:created xsi:type="dcterms:W3CDTF">2021-01-19T17:47:02Z</dcterms:created>
  <dcterms:modified xsi:type="dcterms:W3CDTF">2024-10-03T21:31:12Z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0x0101004A5E3E13D0A3AF4A915A6494F6275072</vt:lpwstr>
  </property>
</Properties>
</file>